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28"/>
  </p:notesMasterIdLst>
  <p:sldIdLst>
    <p:sldId id="256" r:id="rId4"/>
    <p:sldId id="277" r:id="rId5"/>
    <p:sldId id="261" r:id="rId6"/>
    <p:sldId id="271" r:id="rId7"/>
    <p:sldId id="280" r:id="rId8"/>
    <p:sldId id="269" r:id="rId9"/>
    <p:sldId id="281" r:id="rId10"/>
    <p:sldId id="262" r:id="rId11"/>
    <p:sldId id="266" r:id="rId12"/>
    <p:sldId id="282" r:id="rId13"/>
    <p:sldId id="284" r:id="rId14"/>
    <p:sldId id="285" r:id="rId15"/>
    <p:sldId id="257" r:id="rId16"/>
    <p:sldId id="299" r:id="rId17"/>
    <p:sldId id="314" r:id="rId18"/>
    <p:sldId id="300" r:id="rId19"/>
    <p:sldId id="301" r:id="rId20"/>
    <p:sldId id="302" r:id="rId21"/>
    <p:sldId id="306" r:id="rId22"/>
    <p:sldId id="308" r:id="rId23"/>
    <p:sldId id="307" r:id="rId24"/>
    <p:sldId id="258" r:id="rId25"/>
    <p:sldId id="259" r:id="rId26"/>
    <p:sldId id="278" r:id="rId2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63" d="100"/>
          <a:sy n="63" d="100"/>
        </p:scale>
        <p:origin x="75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>
            <a:extLst>
              <a:ext uri="{FF2B5EF4-FFF2-40B4-BE49-F238E27FC236}">
                <a16:creationId xmlns:a16="http://schemas.microsoft.com/office/drawing/2014/main" id="{76F81A37-4DAE-4C48-A59B-E1C6C91E0123}"/>
              </a:ext>
            </a:extLst>
          </p:cNvPr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>
            <a:extLst>
              <a:ext uri="{FF2B5EF4-FFF2-40B4-BE49-F238E27FC236}">
                <a16:creationId xmlns:a16="http://schemas.microsoft.com/office/drawing/2014/main" id="{1B78A25F-762C-47ED-BBB6-C2B37784DE5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5EA94DC1-29B0-4669-8082-22D387C7B276}" type="datetime1">
              <a:rPr lang="zh-CN" altLang="en-US"/>
              <a:pPr>
                <a:defRPr/>
              </a:pPr>
              <a:t>2021-07-03</a:t>
            </a:fld>
            <a:endParaRPr lang="zh-CN" altLang="en-US" sz="1200"/>
          </a:p>
        </p:txBody>
      </p:sp>
      <p:sp>
        <p:nvSpPr>
          <p:cNvPr id="2052" name="幻灯片图像占位符 3">
            <a:extLst>
              <a:ext uri="{FF2B5EF4-FFF2-40B4-BE49-F238E27FC236}">
                <a16:creationId xmlns:a16="http://schemas.microsoft.com/office/drawing/2014/main" id="{782F78E2-2E9C-4ADD-AA0E-8AF70D253299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sp>
      <p:sp>
        <p:nvSpPr>
          <p:cNvPr id="2053" name="备注占位符 4">
            <a:extLst>
              <a:ext uri="{FF2B5EF4-FFF2-40B4-BE49-F238E27FC236}">
                <a16:creationId xmlns:a16="http://schemas.microsoft.com/office/drawing/2014/main" id="{A9DEE945-72B2-4D27-9B4A-90A191662621}"/>
              </a:ext>
            </a:extLst>
          </p:cNvPr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defTabSz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  <a:buFontTx/>
              <a:buNone/>
              <a:defRPr/>
            </a:pPr>
            <a:r>
              <a:rPr lang="zh-CN" altLang="zh-CN" sz="1200"/>
              <a:t>单击此处编辑母版文本样式</a:t>
            </a:r>
          </a:p>
          <a:p>
            <a:pPr>
              <a:spcBef>
                <a:spcPct val="30000"/>
              </a:spcBef>
              <a:buFontTx/>
              <a:buNone/>
              <a:defRPr/>
            </a:pPr>
            <a:r>
              <a:rPr lang="zh-CN" altLang="zh-CN" sz="1200"/>
              <a:t>第二级</a:t>
            </a:r>
          </a:p>
          <a:p>
            <a:pPr>
              <a:spcBef>
                <a:spcPct val="30000"/>
              </a:spcBef>
              <a:buFontTx/>
              <a:buNone/>
              <a:defRPr/>
            </a:pPr>
            <a:r>
              <a:rPr lang="zh-CN" altLang="zh-CN" sz="1200"/>
              <a:t>第三级</a:t>
            </a:r>
          </a:p>
          <a:p>
            <a:pPr>
              <a:spcBef>
                <a:spcPct val="30000"/>
              </a:spcBef>
              <a:buFontTx/>
              <a:buNone/>
              <a:defRPr/>
            </a:pPr>
            <a:r>
              <a:rPr lang="zh-CN" altLang="zh-CN" sz="1200"/>
              <a:t>第四级</a:t>
            </a:r>
          </a:p>
          <a:p>
            <a:pPr>
              <a:spcBef>
                <a:spcPct val="30000"/>
              </a:spcBef>
              <a:buFontTx/>
              <a:buNone/>
              <a:defRPr/>
            </a:pPr>
            <a:r>
              <a:rPr lang="zh-CN" altLang="zh-CN" sz="1200"/>
              <a:t>第五级</a:t>
            </a:r>
          </a:p>
        </p:txBody>
      </p:sp>
      <p:sp>
        <p:nvSpPr>
          <p:cNvPr id="2054" name="页脚占位符 5">
            <a:extLst>
              <a:ext uri="{FF2B5EF4-FFF2-40B4-BE49-F238E27FC236}">
                <a16:creationId xmlns:a16="http://schemas.microsoft.com/office/drawing/2014/main" id="{3455B848-0E59-4619-9368-E6B184B3107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>
            <a:extLst>
              <a:ext uri="{FF2B5EF4-FFF2-40B4-BE49-F238E27FC236}">
                <a16:creationId xmlns:a16="http://schemas.microsoft.com/office/drawing/2014/main" id="{5B32D95F-8A52-4E96-AEFB-372C78EB9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364A35F4-510D-4163-A2DA-91617D3D6358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C7345F-B0D7-47A5-B0D2-83C7F840B8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29EB3-0686-4EF7-8A9C-F75C1EAA0133}" type="datetime1">
              <a:rPr lang="zh-CN" altLang="en-US"/>
              <a:pPr>
                <a:defRPr/>
              </a:pPr>
              <a:t>2021-07-03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4F6D81-2D7E-4C96-B3AA-8C6721680C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246CE8-F589-44EE-A7C6-EF168C4C70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1153A-4880-404F-A73A-AAC87A33A4C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2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5E2709-4CF2-43D3-9B40-68AF5180F5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C5A827-80D8-4B3F-98E6-9DB20CC89776}" type="datetime1">
              <a:rPr lang="zh-CN" altLang="en-US"/>
              <a:pPr>
                <a:defRPr/>
              </a:pPr>
              <a:t>2021-07-03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8107C9-F203-4E10-8940-767CB05D56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9E1B93-A17B-4A94-BDEE-FFC6E5D226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6E792-B36A-4BC4-BF06-F5BD44ED3C3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16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5F1989-A9E7-4FDE-B26A-00D8063B1D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0F72DF-CAEC-4FA3-82B6-2BC7979171C8}" type="datetime1">
              <a:rPr lang="zh-CN" altLang="en-US"/>
              <a:pPr>
                <a:defRPr/>
              </a:pPr>
              <a:t>2021-07-03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194A5D-7F72-4EBD-9E00-1A8986051E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D541B7-2E7F-40CA-8D72-D24B34A46C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82B9C-D994-4E15-832F-48C6BA36CC9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48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E49089A3-E7EA-4348-ABA0-FE4A294C00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7041E-E62B-4C5F-9E7B-8831F279C86E}" type="datetime1">
              <a:rPr lang="zh-CN" altLang="en-US"/>
              <a:pPr>
                <a:defRPr/>
              </a:pPr>
              <a:t>2021-07-03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C40D7055-E49F-419E-A90B-6F95CF660C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B7285F8A-491D-48A9-8C40-0EF7B4CB9F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4D222-AA6F-4579-85E9-53481239426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214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1C2F4E-63F4-4C06-B73B-A6FE2A3DEA7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5367D8-63F7-4ED3-9018-8E47D63C135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331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1C2F4E-63F4-4C06-B73B-A6FE2A3DEA7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5367D8-63F7-4ED3-9018-8E47D63C135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008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1C2F4E-63F4-4C06-B73B-A6FE2A3DEA7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5367D8-63F7-4ED3-9018-8E47D63C135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379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1C2F4E-63F4-4C06-B73B-A6FE2A3DEA7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5367D8-63F7-4ED3-9018-8E47D63C135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436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1C2F4E-63F4-4C06-B73B-A6FE2A3DEA7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5367D8-63F7-4ED3-9018-8E47D63C135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83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1C2F4E-63F4-4C06-B73B-A6FE2A3DEA7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5367D8-63F7-4ED3-9018-8E47D63C135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55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1C2F4E-63F4-4C06-B73B-A6FE2A3DEA7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5367D8-63F7-4ED3-9018-8E47D63C135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28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22ABAC-EF6D-4060-A65A-28C1BDB467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C0E94E-EFA6-4451-9A6D-A914125BDA7B}" type="datetime1">
              <a:rPr lang="zh-CN" altLang="en-US"/>
              <a:pPr>
                <a:defRPr/>
              </a:pPr>
              <a:t>2021-07-03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476E94-78A1-43C2-8D08-C77DDDEE1D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698441-3BE7-48DA-9DBF-476324F6BC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1A047-8EAD-403C-8823-54806CAD6DD7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989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1C2F4E-63F4-4C06-B73B-A6FE2A3DEA7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5367D8-63F7-4ED3-9018-8E47D63C135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93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1C2F4E-63F4-4C06-B73B-A6FE2A3DEA7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5367D8-63F7-4ED3-9018-8E47D63C135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732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1C2F4E-63F4-4C06-B73B-A6FE2A3DEA7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5367D8-63F7-4ED3-9018-8E47D63C135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4888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1C2F4E-63F4-4C06-B73B-A6FE2A3DEA7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5367D8-63F7-4ED3-9018-8E47D63C135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7910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1C2F4E-63F4-4C06-B73B-A6FE2A3DEA7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5367D8-63F7-4ED3-9018-8E47D63C135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963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60CD2-9198-4D19-923B-1FAD2CF276D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F0C58A-9943-415C-876C-4AEA43319C7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6158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60CD2-9198-4D19-923B-1FAD2CF276D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F0C58A-9943-415C-876C-4AEA43319C7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78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60CD2-9198-4D19-923B-1FAD2CF276D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F0C58A-9943-415C-876C-4AEA43319C7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2619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60CD2-9198-4D19-923B-1FAD2CF276D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F0C58A-9943-415C-876C-4AEA43319C7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900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60CD2-9198-4D19-923B-1FAD2CF276D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F0C58A-9943-415C-876C-4AEA43319C7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87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F946C1-FBB4-40C5-979E-08C85E6A2D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58DB4-D547-4749-95AE-886DE17C0616}" type="datetime1">
              <a:rPr lang="zh-CN" altLang="en-US"/>
              <a:pPr>
                <a:defRPr/>
              </a:pPr>
              <a:t>2021-07-03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154DEE-BE22-481D-99D1-472D16A49E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11EF36-4610-410B-9E9C-86F3FCAC09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2FA2-8FAF-4AB9-BE14-B92512B5686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135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60CD2-9198-4D19-923B-1FAD2CF276D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F0C58A-9943-415C-876C-4AEA43319C7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7362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60CD2-9198-4D19-923B-1FAD2CF276D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F0C58A-9943-415C-876C-4AEA43319C7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1154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60CD2-9198-4D19-923B-1FAD2CF276D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F0C58A-9943-415C-876C-4AEA43319C7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379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60CD2-9198-4D19-923B-1FAD2CF276D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F0C58A-9943-415C-876C-4AEA43319C7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3126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60CD2-9198-4D19-923B-1FAD2CF276D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F0C58A-9943-415C-876C-4AEA43319C7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7262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60CD2-9198-4D19-923B-1FAD2CF276D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F0C58A-9943-415C-876C-4AEA43319C7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6071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60CD2-9198-4D19-923B-1FAD2CF276D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F0C58A-9943-415C-876C-4AEA43319C7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929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8F2D5A1-E6D6-40F2-9BFA-FE928EAD28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6CFA5-D838-4E0B-9605-F59C83DDCFBE}" type="datetime1">
              <a:rPr lang="zh-CN" altLang="en-US"/>
              <a:pPr>
                <a:defRPr/>
              </a:pPr>
              <a:t>2021-07-03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9D1F3E2-EE69-4A2C-AFBB-79676F91E4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9E769A4-6D7F-41FE-8430-ECFEAEE98A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0FD1AC-D502-4898-9249-DBE4FD440D5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2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C81FD6AA-A6A3-429B-8A9C-468AD63D78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D95491-0E4B-4B87-A17F-F1EBD7D69E0E}" type="datetime1">
              <a:rPr lang="zh-CN" altLang="en-US"/>
              <a:pPr>
                <a:defRPr/>
              </a:pPr>
              <a:t>2021-07-03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19F496B8-043C-4A94-89A3-44F0ABE4F7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19C080F6-11F0-475A-8FAB-707787E261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12FC8A-0A2D-42CA-B3AA-8D654D8FCA4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676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C5D8D634-9765-4880-9729-F61984D31F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0AC40-0082-425B-B260-F9954713B562}" type="datetime1">
              <a:rPr lang="zh-CN" altLang="en-US"/>
              <a:pPr>
                <a:defRPr/>
              </a:pPr>
              <a:t>2021-07-03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D31A6698-A7A2-482A-94BA-A6F2915C89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5FBA196-DB49-4A97-B92C-1AF736244F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AE7C6C-B919-4097-B943-253CC2EE8C5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67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95CD21D9-9C72-45EF-8865-E322DE1D4D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900FA-8EAF-46A9-B371-905B3AE41B04}" type="datetime1">
              <a:rPr lang="zh-CN" altLang="en-US"/>
              <a:pPr>
                <a:defRPr/>
              </a:pPr>
              <a:t>2021-07-03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F4833D57-811A-43BE-8016-47DDABADC1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EEAEA1C3-6A58-4F87-AF84-95CDEAF8A4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8CF499-E21F-47CB-9E6A-DBD924C5A74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977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1BA478E5-312B-4B31-92BF-812A55A617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7478D-73EA-461F-B09C-E62442AF71B1}" type="datetime1">
              <a:rPr lang="zh-CN" altLang="en-US"/>
              <a:pPr>
                <a:defRPr/>
              </a:pPr>
              <a:t>2021-07-03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00CDEC1-3D43-4D99-B58E-EB3A2EE25A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8B0577D-DB1D-4295-AFB9-7D6F497895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9B104-B5A9-4338-A3EC-F4E1A6BFEDB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940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E91DDA0-85B4-46A1-80C1-81A67B2B69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4EEDB-8BC4-4139-9CBF-EA7E16A41E7E}" type="datetime1">
              <a:rPr lang="zh-CN" altLang="en-US"/>
              <a:pPr>
                <a:defRPr/>
              </a:pPr>
              <a:t>2021-07-03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EBBFC399-E490-4944-98DD-F91B4D6ECD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EBB141A-8FF4-4E62-AE77-033CC9B182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CD42EA-5769-4E25-9E6B-958E8FEF508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912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810CB1AE-05C7-4FBF-812C-8D97C0852F4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041496F8-BBDA-47B8-BF28-235A80121D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>
            <a:extLst>
              <a:ext uri="{FF2B5EF4-FFF2-40B4-BE49-F238E27FC236}">
                <a16:creationId xmlns:a16="http://schemas.microsoft.com/office/drawing/2014/main" id="{6A250385-AC82-4AF9-9685-8599E9D6F59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AFDE761-60F1-4836-8F46-A8665967DA7F}" type="datetime1">
              <a:rPr lang="zh-CN" altLang="en-US"/>
              <a:pPr>
                <a:defRPr/>
              </a:pPr>
              <a:t>2021-07-03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>
            <a:extLst>
              <a:ext uri="{FF2B5EF4-FFF2-40B4-BE49-F238E27FC236}">
                <a16:creationId xmlns:a16="http://schemas.microsoft.com/office/drawing/2014/main" id="{889F74C3-49C8-4431-A3AA-064744A40C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>
            <a:extLst>
              <a:ext uri="{FF2B5EF4-FFF2-40B4-BE49-F238E27FC236}">
                <a16:creationId xmlns:a16="http://schemas.microsoft.com/office/drawing/2014/main" id="{AF34E546-9075-4FA9-9957-3DB297EF100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4DBC92F-069F-48A2-A1A6-AF249B00D0C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1C2F4E-63F4-4C06-B73B-A6FE2A3DEA7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5367D8-63F7-4ED3-9018-8E47D63C135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936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B60CD2-9198-4D19-923B-1FAD2CF276D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2021-07-03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F0C58A-9943-415C-876C-4AEA43319C7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39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2">
            <a:extLst>
              <a:ext uri="{FF2B5EF4-FFF2-40B4-BE49-F238E27FC236}">
                <a16:creationId xmlns:a16="http://schemas.microsoft.com/office/drawing/2014/main" id="{CA72A6BE-4470-4C92-83BD-48F7D042B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5113" y="2317750"/>
            <a:ext cx="1668462" cy="1690688"/>
          </a:xfrm>
          <a:prstGeom prst="rect">
            <a:avLst/>
          </a:prstGeom>
          <a:solidFill>
            <a:srgbClr val="A07B6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矩形 55">
            <a:extLst>
              <a:ext uri="{FF2B5EF4-FFF2-40B4-BE49-F238E27FC236}">
                <a16:creationId xmlns:a16="http://schemas.microsoft.com/office/drawing/2014/main" id="{BE5BC804-6810-4119-807C-D38F9C2A6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3575" y="2317750"/>
            <a:ext cx="1668463" cy="1690688"/>
          </a:xfrm>
          <a:prstGeom prst="rect">
            <a:avLst/>
          </a:prstGeom>
          <a:solidFill>
            <a:srgbClr val="FFDD6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6" name="矩形 56">
            <a:extLst>
              <a:ext uri="{FF2B5EF4-FFF2-40B4-BE49-F238E27FC236}">
                <a16:creationId xmlns:a16="http://schemas.microsoft.com/office/drawing/2014/main" id="{C2898879-CD3E-4987-8C7D-F4938A697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8" y="2317750"/>
            <a:ext cx="1668462" cy="1690688"/>
          </a:xfrm>
          <a:prstGeom prst="rect">
            <a:avLst/>
          </a:prstGeom>
          <a:solidFill>
            <a:srgbClr val="F58D7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7" name="矩形 57">
            <a:extLst>
              <a:ext uri="{FF2B5EF4-FFF2-40B4-BE49-F238E27FC236}">
                <a16:creationId xmlns:a16="http://schemas.microsoft.com/office/drawing/2014/main" id="{8CC78631-1951-4EE0-A781-657D1378F637}"/>
              </a:ext>
            </a:extLst>
          </p:cNvPr>
          <p:cNvSpPr>
            <a:spLocks noChangeArrowheads="1"/>
          </p:cNvSpPr>
          <p:nvPr/>
        </p:nvSpPr>
        <p:spPr bwMode="auto">
          <a:xfrm rot="401252">
            <a:off x="7927975" y="2422525"/>
            <a:ext cx="1668463" cy="1692275"/>
          </a:xfrm>
          <a:prstGeom prst="rect">
            <a:avLst/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8" name="文本框 58">
            <a:extLst>
              <a:ext uri="{FF2B5EF4-FFF2-40B4-BE49-F238E27FC236}">
                <a16:creationId xmlns:a16="http://schemas.microsoft.com/office/drawing/2014/main" id="{F498426C-9EDF-4808-ACD0-2D11B42F1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9325" y="2439988"/>
            <a:ext cx="131445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8800" b="1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</a:t>
            </a:r>
          </a:p>
        </p:txBody>
      </p:sp>
      <p:sp>
        <p:nvSpPr>
          <p:cNvPr id="3079" name="文本框 59">
            <a:extLst>
              <a:ext uri="{FF2B5EF4-FFF2-40B4-BE49-F238E27FC236}">
                <a16:creationId xmlns:a16="http://schemas.microsoft.com/office/drawing/2014/main" id="{4A6DED98-33C7-4BD3-9594-596FD10CB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113" y="2424113"/>
            <a:ext cx="1960562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8800" b="1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</a:t>
            </a:r>
          </a:p>
        </p:txBody>
      </p:sp>
      <p:sp>
        <p:nvSpPr>
          <p:cNvPr id="3080" name="文本框 60">
            <a:extLst>
              <a:ext uri="{FF2B5EF4-FFF2-40B4-BE49-F238E27FC236}">
                <a16:creationId xmlns:a16="http://schemas.microsoft.com/office/drawing/2014/main" id="{439C3E7D-BB31-406B-A9DC-26D09390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625" y="2439988"/>
            <a:ext cx="1312863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8800" b="1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</a:t>
            </a:r>
          </a:p>
        </p:txBody>
      </p:sp>
      <p:sp>
        <p:nvSpPr>
          <p:cNvPr id="3081" name="文本框 61">
            <a:extLst>
              <a:ext uri="{FF2B5EF4-FFF2-40B4-BE49-F238E27FC236}">
                <a16:creationId xmlns:a16="http://schemas.microsoft.com/office/drawing/2014/main" id="{21DEB7BB-625C-479C-A7BE-2D09BA992EAB}"/>
              </a:ext>
            </a:extLst>
          </p:cNvPr>
          <p:cNvSpPr>
            <a:spLocks noChangeArrowheads="1"/>
          </p:cNvSpPr>
          <p:nvPr/>
        </p:nvSpPr>
        <p:spPr bwMode="auto">
          <a:xfrm rot="369405">
            <a:off x="8216900" y="2578100"/>
            <a:ext cx="131286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8800" b="1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</a:t>
            </a:r>
          </a:p>
        </p:txBody>
      </p:sp>
      <p:sp>
        <p:nvSpPr>
          <p:cNvPr id="3082" name="文本框 62">
            <a:extLst>
              <a:ext uri="{FF2B5EF4-FFF2-40B4-BE49-F238E27FC236}">
                <a16:creationId xmlns:a16="http://schemas.microsoft.com/office/drawing/2014/main" id="{80A0E1FD-6899-4F55-802D-B3439CAE2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4191000"/>
            <a:ext cx="38782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北斗导航定位系统</a:t>
            </a:r>
          </a:p>
        </p:txBody>
      </p:sp>
      <p:sp>
        <p:nvSpPr>
          <p:cNvPr id="3083" name="文本框 63">
            <a:extLst>
              <a:ext uri="{FF2B5EF4-FFF2-40B4-BE49-F238E27FC236}">
                <a16:creationId xmlns:a16="http://schemas.microsoft.com/office/drawing/2014/main" id="{D82A7EAC-9500-4776-B548-CE8CFF325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943" y="5019675"/>
            <a:ext cx="426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成员：张文霞   孟麟芝   李昭仪   彭奕洲</a:t>
            </a:r>
          </a:p>
        </p:txBody>
      </p:sp>
      <p:sp>
        <p:nvSpPr>
          <p:cNvPr id="3084" name="椭圆 8">
            <a:extLst>
              <a:ext uri="{FF2B5EF4-FFF2-40B4-BE49-F238E27FC236}">
                <a16:creationId xmlns:a16="http://schemas.microsoft.com/office/drawing/2014/main" id="{3E4E6EA5-1EA6-4579-939A-DF57ED959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288" y="1795463"/>
            <a:ext cx="157162" cy="157162"/>
          </a:xfrm>
          <a:prstGeom prst="ellipse">
            <a:avLst/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85" name="任意多边形 9">
            <a:extLst>
              <a:ext uri="{FF2B5EF4-FFF2-40B4-BE49-F238E27FC236}">
                <a16:creationId xmlns:a16="http://schemas.microsoft.com/office/drawing/2014/main" id="{9791FDA4-0898-4870-93F4-A6E5A2D4B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1809750"/>
            <a:ext cx="1339850" cy="857250"/>
          </a:xfrm>
          <a:custGeom>
            <a:avLst/>
            <a:gdLst>
              <a:gd name="T0" fmla="*/ 0 w 1339850"/>
              <a:gd name="T1" fmla="*/ 698500 h 857250"/>
              <a:gd name="T2" fmla="*/ 762000 w 1339850"/>
              <a:gd name="T3" fmla="*/ 0 h 857250"/>
              <a:gd name="T4" fmla="*/ 838200 w 1339850"/>
              <a:gd name="T5" fmla="*/ 12700 h 857250"/>
              <a:gd name="T6" fmla="*/ 1339850 w 1339850"/>
              <a:gd name="T7" fmla="*/ 857250 h 857250"/>
              <a:gd name="T8" fmla="*/ 0 60000 65536"/>
              <a:gd name="T9" fmla="*/ 0 60000 65536"/>
              <a:gd name="T10" fmla="*/ 0 60000 65536"/>
              <a:gd name="T11" fmla="*/ 0 60000 65536"/>
              <a:gd name="T12" fmla="*/ 0 w 1339850"/>
              <a:gd name="T13" fmla="*/ 0 h 857250"/>
              <a:gd name="T14" fmla="*/ 1339850 w 1339850"/>
              <a:gd name="T15" fmla="*/ 857250 h 857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39850" h="857250">
                <a:moveTo>
                  <a:pt x="0" y="698500"/>
                </a:moveTo>
                <a:lnTo>
                  <a:pt x="762000" y="0"/>
                </a:lnTo>
                <a:lnTo>
                  <a:pt x="838200" y="12700"/>
                </a:lnTo>
                <a:lnTo>
                  <a:pt x="1339850" y="857250"/>
                </a:lnTo>
              </a:path>
            </a:pathLst>
          </a:custGeom>
          <a:noFill/>
          <a:ln w="12700">
            <a:solidFill>
              <a:srgbClr val="A1BD7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2">
            <a:extLst>
              <a:ext uri="{FF2B5EF4-FFF2-40B4-BE49-F238E27FC236}">
                <a16:creationId xmlns:a16="http://schemas.microsoft.com/office/drawing/2014/main" id="{0F3061FC-A772-4270-8B6B-CE90C181201C}"/>
              </a:ext>
            </a:extLst>
          </p:cNvPr>
          <p:cNvGrpSpPr>
            <a:grpSpLocks/>
          </p:cNvGrpSpPr>
          <p:nvPr/>
        </p:nvGrpSpPr>
        <p:grpSpPr bwMode="auto">
          <a:xfrm>
            <a:off x="-1047750" y="1466850"/>
            <a:ext cx="6800850" cy="4535488"/>
            <a:chOff x="0" y="0"/>
            <a:chExt cx="6802871" cy="4535248"/>
          </a:xfrm>
        </p:grpSpPr>
        <p:sp>
          <p:nvSpPr>
            <p:cNvPr id="12299" name="AutoShape 3">
              <a:extLst>
                <a:ext uri="{FF2B5EF4-FFF2-40B4-BE49-F238E27FC236}">
                  <a16:creationId xmlns:a16="http://schemas.microsoft.com/office/drawing/2014/main" id="{045B37A7-6648-4D31-866F-E466A4385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3118" y="0"/>
              <a:ext cx="2182936" cy="2183268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2981" y="18941"/>
                  </a:moveTo>
                  <a:cubicBezTo>
                    <a:pt x="16666" y="17954"/>
                    <a:pt x="19229" y="14615"/>
                    <a:pt x="19229" y="10800"/>
                  </a:cubicBezTo>
                  <a:cubicBezTo>
                    <a:pt x="19229" y="6144"/>
                    <a:pt x="15455" y="2371"/>
                    <a:pt x="10800" y="2371"/>
                  </a:cubicBezTo>
                  <a:cubicBezTo>
                    <a:pt x="6144" y="2371"/>
                    <a:pt x="2371" y="6144"/>
                    <a:pt x="2371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5688"/>
                    <a:pt x="18316" y="19966"/>
                    <a:pt x="13595" y="21231"/>
                  </a:cubicBezTo>
                  <a:lnTo>
                    <a:pt x="14294" y="23839"/>
                  </a:lnTo>
                  <a:lnTo>
                    <a:pt x="9534" y="21093"/>
                  </a:lnTo>
                  <a:lnTo>
                    <a:pt x="12282" y="16333"/>
                  </a:lnTo>
                  <a:lnTo>
                    <a:pt x="12981" y="18941"/>
                  </a:lnTo>
                  <a:close/>
                </a:path>
              </a:pathLst>
            </a:custGeom>
            <a:solidFill>
              <a:srgbClr val="A1BD7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0" name="Rectangle 4">
              <a:extLst>
                <a:ext uri="{FF2B5EF4-FFF2-40B4-BE49-F238E27FC236}">
                  <a16:creationId xmlns:a16="http://schemas.microsoft.com/office/drawing/2014/main" id="{892475CB-CF3A-4C8E-A9A9-97D8F83BE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5619" y="788226"/>
              <a:ext cx="1213015" cy="60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2301" name="Rectangle 5">
              <a:extLst>
                <a:ext uri="{FF2B5EF4-FFF2-40B4-BE49-F238E27FC236}">
                  <a16:creationId xmlns:a16="http://schemas.microsoft.com/office/drawing/2014/main" id="{019D18F3-D816-46B9-9429-7BBEA5518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5619" y="788226"/>
              <a:ext cx="1213015" cy="60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0480" tIns="30480" rIns="30480" bIns="3048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altLang="zh-CN" sz="4800" b="1">
                  <a:solidFill>
                    <a:srgbClr val="A1BD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lang="zh-CN" altLang="en-US" sz="4800" b="1">
                <a:solidFill>
                  <a:srgbClr val="A1BD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302" name="AutoShape 6">
              <a:extLst>
                <a:ext uri="{FF2B5EF4-FFF2-40B4-BE49-F238E27FC236}">
                  <a16:creationId xmlns:a16="http://schemas.microsoft.com/office/drawing/2014/main" id="{6A45FCE9-941C-449A-B1ED-9B8C54C5B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6815" y="1254449"/>
              <a:ext cx="2182936" cy="2183268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8618" y="18941"/>
                  </a:moveTo>
                  <a:cubicBezTo>
                    <a:pt x="9329" y="19132"/>
                    <a:pt x="10063" y="19229"/>
                    <a:pt x="10800" y="19229"/>
                  </a:cubicBezTo>
                  <a:cubicBezTo>
                    <a:pt x="15455" y="19229"/>
                    <a:pt x="19229" y="15455"/>
                    <a:pt x="19229" y="10800"/>
                  </a:cubicBezTo>
                  <a:cubicBezTo>
                    <a:pt x="19229" y="8564"/>
                    <a:pt x="18340" y="6420"/>
                    <a:pt x="16760" y="4839"/>
                  </a:cubicBezTo>
                  <a:lnTo>
                    <a:pt x="18436" y="3163"/>
                  </a:lnTo>
                  <a:cubicBezTo>
                    <a:pt x="20462" y="5188"/>
                    <a:pt x="21599" y="7935"/>
                    <a:pt x="21600" y="10799"/>
                  </a:cubicBezTo>
                  <a:cubicBezTo>
                    <a:pt x="21600" y="16764"/>
                    <a:pt x="16764" y="21600"/>
                    <a:pt x="10800" y="21600"/>
                  </a:cubicBezTo>
                  <a:cubicBezTo>
                    <a:pt x="9856" y="21600"/>
                    <a:pt x="8916" y="21476"/>
                    <a:pt x="8004" y="21231"/>
                  </a:cubicBezTo>
                  <a:lnTo>
                    <a:pt x="7305" y="23839"/>
                  </a:lnTo>
                  <a:lnTo>
                    <a:pt x="4557" y="19081"/>
                  </a:lnTo>
                  <a:lnTo>
                    <a:pt x="9317" y="16333"/>
                  </a:lnTo>
                  <a:lnTo>
                    <a:pt x="8618" y="18941"/>
                  </a:lnTo>
                  <a:close/>
                </a:path>
              </a:pathLst>
            </a:custGeom>
            <a:solidFill>
              <a:srgbClr val="F58D76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3" name="Rectangle 7">
              <a:extLst>
                <a:ext uri="{FF2B5EF4-FFF2-40B4-BE49-F238E27FC236}">
                  <a16:creationId xmlns:a16="http://schemas.microsoft.com/office/drawing/2014/main" id="{A4A38497-0478-4CF7-9AE9-D8E53C148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776" y="2049932"/>
              <a:ext cx="1213015" cy="60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2304" name="Rectangle 8">
              <a:extLst>
                <a:ext uri="{FF2B5EF4-FFF2-40B4-BE49-F238E27FC236}">
                  <a16:creationId xmlns:a16="http://schemas.microsoft.com/office/drawing/2014/main" id="{DB09BE65-1BCC-4BBA-BA0E-B7BAA67FF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776" y="2049932"/>
              <a:ext cx="1213015" cy="60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0480" tIns="30480" rIns="30480" bIns="3048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altLang="zh-CN" sz="4800" b="1">
                  <a:solidFill>
                    <a:srgbClr val="F58D7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lang="zh-CN" altLang="en-US" sz="4800" b="1">
                <a:solidFill>
                  <a:srgbClr val="F58D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305" name="AutoShape 9">
              <a:extLst>
                <a:ext uri="{FF2B5EF4-FFF2-40B4-BE49-F238E27FC236}">
                  <a16:creationId xmlns:a16="http://schemas.microsoft.com/office/drawing/2014/main" id="{4A8D6174-7A47-421B-956E-0C6DD7B66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8486" y="2659015"/>
              <a:ext cx="1875480" cy="1876232"/>
            </a:xfrm>
            <a:custGeom>
              <a:avLst/>
              <a:gdLst>
                <a:gd name="T0" fmla="*/ 2147483646 w 21600"/>
                <a:gd name="T1" fmla="*/ 0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95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107" y="5107"/>
                  </a:moveTo>
                  <a:cubicBezTo>
                    <a:pt x="6617" y="3598"/>
                    <a:pt x="8665" y="2750"/>
                    <a:pt x="10799" y="2750"/>
                  </a:cubicBezTo>
                  <a:cubicBezTo>
                    <a:pt x="12934" y="2749"/>
                    <a:pt x="14982" y="3598"/>
                    <a:pt x="16492" y="5107"/>
                  </a:cubicBezTo>
                  <a:lnTo>
                    <a:pt x="18436" y="3163"/>
                  </a:lnTo>
                  <a:cubicBezTo>
                    <a:pt x="16411" y="1137"/>
                    <a:pt x="13664" y="0"/>
                    <a:pt x="10800" y="0"/>
                  </a:cubicBezTo>
                  <a:cubicBezTo>
                    <a:pt x="7935" y="-1"/>
                    <a:pt x="5188" y="1137"/>
                    <a:pt x="3163" y="3163"/>
                  </a:cubicBezTo>
                  <a:lnTo>
                    <a:pt x="5107" y="5107"/>
                  </a:lnTo>
                  <a:close/>
                </a:path>
              </a:pathLst>
            </a:custGeom>
            <a:solidFill>
              <a:srgbClr val="FFE079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6" name="Rectangle 10">
              <a:extLst>
                <a:ext uri="{FF2B5EF4-FFF2-40B4-BE49-F238E27FC236}">
                  <a16:creationId xmlns:a16="http://schemas.microsoft.com/office/drawing/2014/main" id="{0A45A771-9487-423D-9F7B-1FD6AE891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489" y="3313452"/>
              <a:ext cx="1213015" cy="60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2307" name="Rectangle 11">
              <a:extLst>
                <a:ext uri="{FF2B5EF4-FFF2-40B4-BE49-F238E27FC236}">
                  <a16:creationId xmlns:a16="http://schemas.microsoft.com/office/drawing/2014/main" id="{E738DD40-40DE-4CF3-A578-1FF199382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489" y="3313452"/>
              <a:ext cx="1213015" cy="60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altLang="zh-CN" sz="7200" b="1">
                  <a:solidFill>
                    <a:srgbClr val="FFDD6C"/>
                  </a:solidFill>
                </a:rPr>
                <a:t>3</a:t>
              </a:r>
              <a:endParaRPr lang="zh-CN" altLang="en-US" sz="7200" b="1">
                <a:solidFill>
                  <a:srgbClr val="FFDD6C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292" name="椭圆 327">
            <a:extLst>
              <a:ext uri="{FF2B5EF4-FFF2-40B4-BE49-F238E27FC236}">
                <a16:creationId xmlns:a16="http://schemas.microsoft.com/office/drawing/2014/main" id="{3AF56B89-D9D7-45C7-92A3-1270545D1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470" y="2018898"/>
            <a:ext cx="228600" cy="228600"/>
          </a:xfrm>
          <a:prstGeom prst="ellipse">
            <a:avLst/>
          </a:prstGeom>
          <a:solidFill>
            <a:srgbClr val="F58D7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4" name="文本框 343">
            <a:extLst>
              <a:ext uri="{FF2B5EF4-FFF2-40B4-BE49-F238E27FC236}">
                <a16:creationId xmlns:a16="http://schemas.microsoft.com/office/drawing/2014/main" id="{B7BF4310-961F-4407-AB80-D114F67DB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5295900"/>
            <a:ext cx="185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5" name="矩形 344">
            <a:extLst>
              <a:ext uri="{FF2B5EF4-FFF2-40B4-BE49-F238E27FC236}">
                <a16:creationId xmlns:a16="http://schemas.microsoft.com/office/drawing/2014/main" id="{6BFDE611-BB01-4A19-8133-C4762C1CE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6" name="文本框 345">
            <a:extLst>
              <a:ext uri="{FF2B5EF4-FFF2-40B4-BE49-F238E27FC236}">
                <a16:creationId xmlns:a16="http://schemas.microsoft.com/office/drawing/2014/main" id="{8507E63D-8E3E-41C1-A760-EC3DAD233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339725"/>
            <a:ext cx="43989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硬件部分  </a:t>
            </a:r>
            <a:r>
              <a:rPr lang="en-US" altLang="zh-CN"/>
              <a:t>GPRS</a:t>
            </a:r>
            <a:r>
              <a:rPr lang="zh-CN" altLang="zh-CN"/>
              <a:t>控制库</a:t>
            </a:r>
            <a:r>
              <a:rPr lang="zh-CN" altLang="en-US"/>
              <a:t>函数</a:t>
            </a:r>
            <a:endParaRPr lang="zh-CN" altLang="en-US" sz="3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7" name="文本框 1">
            <a:extLst>
              <a:ext uri="{FF2B5EF4-FFF2-40B4-BE49-F238E27FC236}">
                <a16:creationId xmlns:a16="http://schemas.microsoft.com/office/drawing/2014/main" id="{DA2EB595-EAFB-4581-BB9C-A5C8D2716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969" y="1800225"/>
            <a:ext cx="5410745" cy="211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ja-JP" altLang="zh-CN" dirty="0"/>
              <a:t>在该库中主要的函数如下，</a:t>
            </a:r>
            <a:r>
              <a:rPr lang="en-US" altLang="zh-CN" dirty="0" err="1"/>
              <a:t>check_cmd</a:t>
            </a:r>
            <a:r>
              <a:rPr lang="ja-JP" altLang="zh-CN" dirty="0"/>
              <a:t>用于解析</a:t>
            </a:r>
            <a:r>
              <a:rPr lang="en-US" altLang="zh-CN" dirty="0"/>
              <a:t>GPRS</a:t>
            </a:r>
            <a:r>
              <a:rPr lang="ja-JP" altLang="zh-CN" dirty="0"/>
              <a:t>模块对</a:t>
            </a:r>
            <a:r>
              <a:rPr lang="en-US" altLang="zh-CN" dirty="0"/>
              <a:t>AT</a:t>
            </a:r>
            <a:r>
              <a:rPr lang="ja-JP" altLang="zh-CN" dirty="0"/>
              <a:t>指令的响应（如</a:t>
            </a:r>
            <a:r>
              <a:rPr lang="en-US" altLang="zh-CN" dirty="0"/>
              <a:t>ACK</a:t>
            </a:r>
            <a:r>
              <a:rPr lang="ja-JP" altLang="zh-CN" dirty="0"/>
              <a:t>），</a:t>
            </a:r>
            <a:r>
              <a:rPr lang="en-US" altLang="zh-CN" dirty="0" err="1"/>
              <a:t>send_cmd</a:t>
            </a:r>
            <a:r>
              <a:rPr lang="ja-JP" altLang="zh-CN" dirty="0"/>
              <a:t>用于发送</a:t>
            </a:r>
            <a:r>
              <a:rPr lang="en-US" altLang="zh-CN" dirty="0"/>
              <a:t>AT</a:t>
            </a:r>
            <a:r>
              <a:rPr lang="ja-JP" altLang="zh-CN" dirty="0"/>
              <a:t>指令，</a:t>
            </a:r>
            <a:r>
              <a:rPr lang="en-US" altLang="zh-CN" dirty="0" err="1"/>
              <a:t>connectTCP</a:t>
            </a:r>
            <a:r>
              <a:rPr lang="ja-JP" altLang="zh-CN" dirty="0"/>
              <a:t>和</a:t>
            </a:r>
            <a:r>
              <a:rPr lang="en-US" altLang="zh-CN" dirty="0" err="1"/>
              <a:t>checkConnection</a:t>
            </a:r>
            <a:r>
              <a:rPr lang="ja-JP" altLang="zh-CN" dirty="0"/>
              <a:t>分别用于建立与检测连接状态，</a:t>
            </a:r>
            <a:r>
              <a:rPr lang="en-US" altLang="zh-CN" dirty="0" err="1"/>
              <a:t>sendString</a:t>
            </a:r>
            <a:r>
              <a:rPr lang="ja-JP" altLang="zh-CN" dirty="0"/>
              <a:t>则用于经由</a:t>
            </a:r>
            <a:r>
              <a:rPr lang="en-US" altLang="zh-CN" dirty="0"/>
              <a:t>GPRS</a:t>
            </a:r>
            <a:r>
              <a:rPr lang="ja-JP" altLang="zh-CN" dirty="0"/>
              <a:t>模块向服务器发送数据。</a:t>
            </a:r>
            <a:endParaRPr lang="zh-CN" altLang="en-US" dirty="0"/>
          </a:p>
        </p:txBody>
      </p:sp>
      <p:pic>
        <p:nvPicPr>
          <p:cNvPr id="12298" name="图片 19">
            <a:extLst>
              <a:ext uri="{FF2B5EF4-FFF2-40B4-BE49-F238E27FC236}">
                <a16:creationId xmlns:a16="http://schemas.microsoft.com/office/drawing/2014/main" id="{5E6DC304-DA9D-4F8E-A68A-1F13DA184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591" y="4509777"/>
            <a:ext cx="361950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>
            <a:extLst>
              <a:ext uri="{FF2B5EF4-FFF2-40B4-BE49-F238E27FC236}">
                <a16:creationId xmlns:a16="http://schemas.microsoft.com/office/drawing/2014/main" id="{DCABFA58-C53B-45A5-AB06-9EBC52023B84}"/>
              </a:ext>
            </a:extLst>
          </p:cNvPr>
          <p:cNvGrpSpPr>
            <a:grpSpLocks/>
          </p:cNvGrpSpPr>
          <p:nvPr/>
        </p:nvGrpSpPr>
        <p:grpSpPr bwMode="auto">
          <a:xfrm>
            <a:off x="-1047750" y="1466850"/>
            <a:ext cx="6800850" cy="4535488"/>
            <a:chOff x="0" y="0"/>
            <a:chExt cx="6802871" cy="4535248"/>
          </a:xfrm>
        </p:grpSpPr>
        <p:sp>
          <p:nvSpPr>
            <p:cNvPr id="13323" name="AutoShape 3">
              <a:extLst>
                <a:ext uri="{FF2B5EF4-FFF2-40B4-BE49-F238E27FC236}">
                  <a16:creationId xmlns:a16="http://schemas.microsoft.com/office/drawing/2014/main" id="{DDA8FBFD-0E5C-4982-922E-C959A04F6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3118" y="0"/>
              <a:ext cx="2182936" cy="2183268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2981" y="18941"/>
                  </a:moveTo>
                  <a:cubicBezTo>
                    <a:pt x="16666" y="17954"/>
                    <a:pt x="19229" y="14615"/>
                    <a:pt x="19229" y="10800"/>
                  </a:cubicBezTo>
                  <a:cubicBezTo>
                    <a:pt x="19229" y="6144"/>
                    <a:pt x="15455" y="2371"/>
                    <a:pt x="10800" y="2371"/>
                  </a:cubicBezTo>
                  <a:cubicBezTo>
                    <a:pt x="6144" y="2371"/>
                    <a:pt x="2371" y="6144"/>
                    <a:pt x="2371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5688"/>
                    <a:pt x="18316" y="19966"/>
                    <a:pt x="13595" y="21231"/>
                  </a:cubicBezTo>
                  <a:lnTo>
                    <a:pt x="14294" y="23839"/>
                  </a:lnTo>
                  <a:lnTo>
                    <a:pt x="9534" y="21093"/>
                  </a:lnTo>
                  <a:lnTo>
                    <a:pt x="12282" y="16333"/>
                  </a:lnTo>
                  <a:lnTo>
                    <a:pt x="12981" y="18941"/>
                  </a:lnTo>
                  <a:close/>
                </a:path>
              </a:pathLst>
            </a:custGeom>
            <a:solidFill>
              <a:srgbClr val="A1BD7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4" name="Rectangle 4">
              <a:extLst>
                <a:ext uri="{FF2B5EF4-FFF2-40B4-BE49-F238E27FC236}">
                  <a16:creationId xmlns:a16="http://schemas.microsoft.com/office/drawing/2014/main" id="{70541A9C-B4CF-43EC-B771-7E6A1D433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5619" y="788226"/>
              <a:ext cx="1213015" cy="60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3325" name="Rectangle 5">
              <a:extLst>
                <a:ext uri="{FF2B5EF4-FFF2-40B4-BE49-F238E27FC236}">
                  <a16:creationId xmlns:a16="http://schemas.microsoft.com/office/drawing/2014/main" id="{E0683308-B1DB-43F9-BB46-141CB1354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5619" y="788226"/>
              <a:ext cx="1213015" cy="60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0480" tIns="30480" rIns="30480" bIns="3048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altLang="zh-CN" sz="4800" b="1">
                  <a:solidFill>
                    <a:srgbClr val="A1BD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lang="zh-CN" altLang="en-US" sz="4800" b="1">
                <a:solidFill>
                  <a:srgbClr val="A1BD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326" name="AutoShape 6">
              <a:extLst>
                <a:ext uri="{FF2B5EF4-FFF2-40B4-BE49-F238E27FC236}">
                  <a16:creationId xmlns:a16="http://schemas.microsoft.com/office/drawing/2014/main" id="{F9ED484F-FD5A-422E-B983-BC8DEEBDE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6815" y="1254449"/>
              <a:ext cx="2182936" cy="2183268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8618" y="18941"/>
                  </a:moveTo>
                  <a:cubicBezTo>
                    <a:pt x="9329" y="19132"/>
                    <a:pt x="10063" y="19229"/>
                    <a:pt x="10800" y="19229"/>
                  </a:cubicBezTo>
                  <a:cubicBezTo>
                    <a:pt x="15455" y="19229"/>
                    <a:pt x="19229" y="15455"/>
                    <a:pt x="19229" y="10800"/>
                  </a:cubicBezTo>
                  <a:cubicBezTo>
                    <a:pt x="19229" y="8564"/>
                    <a:pt x="18340" y="6420"/>
                    <a:pt x="16760" y="4839"/>
                  </a:cubicBezTo>
                  <a:lnTo>
                    <a:pt x="18436" y="3163"/>
                  </a:lnTo>
                  <a:cubicBezTo>
                    <a:pt x="20462" y="5188"/>
                    <a:pt x="21599" y="7935"/>
                    <a:pt x="21600" y="10799"/>
                  </a:cubicBezTo>
                  <a:cubicBezTo>
                    <a:pt x="21600" y="16764"/>
                    <a:pt x="16764" y="21600"/>
                    <a:pt x="10800" y="21600"/>
                  </a:cubicBezTo>
                  <a:cubicBezTo>
                    <a:pt x="9856" y="21600"/>
                    <a:pt x="8916" y="21476"/>
                    <a:pt x="8004" y="21231"/>
                  </a:cubicBezTo>
                  <a:lnTo>
                    <a:pt x="7305" y="23839"/>
                  </a:lnTo>
                  <a:lnTo>
                    <a:pt x="4557" y="19081"/>
                  </a:lnTo>
                  <a:lnTo>
                    <a:pt x="9317" y="16333"/>
                  </a:lnTo>
                  <a:lnTo>
                    <a:pt x="8618" y="18941"/>
                  </a:lnTo>
                  <a:close/>
                </a:path>
              </a:pathLst>
            </a:custGeom>
            <a:solidFill>
              <a:srgbClr val="F58D76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7" name="Rectangle 7">
              <a:extLst>
                <a:ext uri="{FF2B5EF4-FFF2-40B4-BE49-F238E27FC236}">
                  <a16:creationId xmlns:a16="http://schemas.microsoft.com/office/drawing/2014/main" id="{A212FF9E-F17F-41AF-9A46-65AD2E5A8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776" y="2049932"/>
              <a:ext cx="1213015" cy="60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3328" name="Rectangle 8">
              <a:extLst>
                <a:ext uri="{FF2B5EF4-FFF2-40B4-BE49-F238E27FC236}">
                  <a16:creationId xmlns:a16="http://schemas.microsoft.com/office/drawing/2014/main" id="{E1D16F21-D797-487E-A94C-58531BA60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776" y="2049932"/>
              <a:ext cx="1213015" cy="60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0480" tIns="30480" rIns="30480" bIns="3048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altLang="zh-CN" sz="4800" b="1">
                  <a:solidFill>
                    <a:srgbClr val="F58D7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lang="zh-CN" altLang="en-US" sz="4800" b="1">
                <a:solidFill>
                  <a:srgbClr val="F58D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329" name="AutoShape 9">
              <a:extLst>
                <a:ext uri="{FF2B5EF4-FFF2-40B4-BE49-F238E27FC236}">
                  <a16:creationId xmlns:a16="http://schemas.microsoft.com/office/drawing/2014/main" id="{4B3480B8-5149-42CC-B456-10FE40A9C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8486" y="2659015"/>
              <a:ext cx="1875480" cy="1876232"/>
            </a:xfrm>
            <a:custGeom>
              <a:avLst/>
              <a:gdLst>
                <a:gd name="T0" fmla="*/ 2147483646 w 21600"/>
                <a:gd name="T1" fmla="*/ 0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95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107" y="5107"/>
                  </a:moveTo>
                  <a:cubicBezTo>
                    <a:pt x="6617" y="3598"/>
                    <a:pt x="8665" y="2750"/>
                    <a:pt x="10799" y="2750"/>
                  </a:cubicBezTo>
                  <a:cubicBezTo>
                    <a:pt x="12934" y="2749"/>
                    <a:pt x="14982" y="3598"/>
                    <a:pt x="16492" y="5107"/>
                  </a:cubicBezTo>
                  <a:lnTo>
                    <a:pt x="18436" y="3163"/>
                  </a:lnTo>
                  <a:cubicBezTo>
                    <a:pt x="16411" y="1137"/>
                    <a:pt x="13664" y="0"/>
                    <a:pt x="10800" y="0"/>
                  </a:cubicBezTo>
                  <a:cubicBezTo>
                    <a:pt x="7935" y="-1"/>
                    <a:pt x="5188" y="1137"/>
                    <a:pt x="3163" y="3163"/>
                  </a:cubicBezTo>
                  <a:lnTo>
                    <a:pt x="5107" y="5107"/>
                  </a:lnTo>
                  <a:close/>
                </a:path>
              </a:pathLst>
            </a:custGeom>
            <a:solidFill>
              <a:srgbClr val="FFE079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0" name="Rectangle 10">
              <a:extLst>
                <a:ext uri="{FF2B5EF4-FFF2-40B4-BE49-F238E27FC236}">
                  <a16:creationId xmlns:a16="http://schemas.microsoft.com/office/drawing/2014/main" id="{ECA70886-0B8F-43F0-9BDE-3FB06E7B3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489" y="3313452"/>
              <a:ext cx="1213015" cy="60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3331" name="Rectangle 11">
              <a:extLst>
                <a:ext uri="{FF2B5EF4-FFF2-40B4-BE49-F238E27FC236}">
                  <a16:creationId xmlns:a16="http://schemas.microsoft.com/office/drawing/2014/main" id="{F152B1B0-A162-4611-AA72-ECEA14FC3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489" y="3313452"/>
              <a:ext cx="1213015" cy="60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altLang="zh-CN" sz="7200" b="1">
                  <a:solidFill>
                    <a:srgbClr val="FFDD6C"/>
                  </a:solidFill>
                </a:rPr>
                <a:t>3</a:t>
              </a:r>
              <a:endParaRPr lang="zh-CN" altLang="en-US" sz="7200" b="1">
                <a:solidFill>
                  <a:srgbClr val="FFDD6C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3317" name="椭圆 339">
            <a:extLst>
              <a:ext uri="{FF2B5EF4-FFF2-40B4-BE49-F238E27FC236}">
                <a16:creationId xmlns:a16="http://schemas.microsoft.com/office/drawing/2014/main" id="{1000C329-ABAD-4352-87CE-516A9E03D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402" y="2026518"/>
            <a:ext cx="228600" cy="228600"/>
          </a:xfrm>
          <a:prstGeom prst="ellipse">
            <a:avLst/>
          </a:prstGeom>
          <a:solidFill>
            <a:srgbClr val="FFE07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318" name="文本框 343">
            <a:extLst>
              <a:ext uri="{FF2B5EF4-FFF2-40B4-BE49-F238E27FC236}">
                <a16:creationId xmlns:a16="http://schemas.microsoft.com/office/drawing/2014/main" id="{3ED11BC3-A52C-4EC3-879B-BEF2C9516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5295900"/>
            <a:ext cx="185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319" name="矩形 344">
            <a:extLst>
              <a:ext uri="{FF2B5EF4-FFF2-40B4-BE49-F238E27FC236}">
                <a16:creationId xmlns:a16="http://schemas.microsoft.com/office/drawing/2014/main" id="{46F0F724-25B3-478C-8D3F-9F4282DC0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320" name="文本框 345">
            <a:extLst>
              <a:ext uri="{FF2B5EF4-FFF2-40B4-BE49-F238E27FC236}">
                <a16:creationId xmlns:a16="http://schemas.microsoft.com/office/drawing/2014/main" id="{ACC59A4C-1453-4776-B3F1-50898A6DA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339725"/>
            <a:ext cx="5178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硬件部分 </a:t>
            </a:r>
            <a:r>
              <a:rPr lang="zh-CN" altLang="zh-CN"/>
              <a:t>北斗与</a:t>
            </a:r>
            <a:r>
              <a:rPr lang="en-US" altLang="zh-CN"/>
              <a:t>GPS</a:t>
            </a:r>
            <a:r>
              <a:rPr lang="zh-CN" altLang="zh-CN"/>
              <a:t>控制库</a:t>
            </a:r>
            <a:r>
              <a:rPr lang="zh-CN" altLang="en-US"/>
              <a:t>函数</a:t>
            </a:r>
            <a:endParaRPr lang="zh-CN" altLang="en-US" sz="3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321" name="文本框 1">
            <a:extLst>
              <a:ext uri="{FF2B5EF4-FFF2-40B4-BE49-F238E27FC236}">
                <a16:creationId xmlns:a16="http://schemas.microsoft.com/office/drawing/2014/main" id="{F2EA0DB3-DC0E-4635-8E98-62520AC52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175" y="1851025"/>
            <a:ext cx="50006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/>
              <a:t>在该库中主要的函数如下，实现的功能是获取</a:t>
            </a:r>
            <a:r>
              <a:rPr lang="en-US" altLang="zh-CN"/>
              <a:t>UTC</a:t>
            </a:r>
            <a:r>
              <a:rPr lang="zh-CN" altLang="zh-CN"/>
              <a:t>时间、</a:t>
            </a:r>
            <a:r>
              <a:rPr lang="en-US" altLang="zh-CN"/>
              <a:t>UTC</a:t>
            </a:r>
            <a:r>
              <a:rPr lang="zh-CN" altLang="zh-CN"/>
              <a:t>日期、经度、纬度、地面速度等数据。</a:t>
            </a:r>
          </a:p>
        </p:txBody>
      </p:sp>
      <p:pic>
        <p:nvPicPr>
          <p:cNvPr id="13322" name="图片 20">
            <a:extLst>
              <a:ext uri="{FF2B5EF4-FFF2-40B4-BE49-F238E27FC236}">
                <a16:creationId xmlns:a16="http://schemas.microsoft.com/office/drawing/2014/main" id="{679BB308-8FCF-4350-9339-1A252C950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73927"/>
            <a:ext cx="3290888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0" name="文本框 74"/>
          <p:cNvSpPr/>
          <p:nvPr/>
        </p:nvSpPr>
        <p:spPr>
          <a:xfrm>
            <a:off x="2930525" y="2162175"/>
            <a:ext cx="96202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6E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60%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6E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01" name="文本框 75"/>
          <p:cNvSpPr/>
          <p:nvPr/>
        </p:nvSpPr>
        <p:spPr>
          <a:xfrm>
            <a:off x="5389563" y="1590675"/>
            <a:ext cx="96202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6E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90%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6E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02" name="文本框 76"/>
          <p:cNvSpPr/>
          <p:nvPr/>
        </p:nvSpPr>
        <p:spPr>
          <a:xfrm>
            <a:off x="7519988" y="2295525"/>
            <a:ext cx="96202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6E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70%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6E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07" name="矩形 87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8208" name="文本框 88"/>
          <p:cNvSpPr/>
          <p:nvPr/>
        </p:nvSpPr>
        <p:spPr>
          <a:xfrm>
            <a:off x="320675" y="339725"/>
            <a:ext cx="397637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软件部分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总体思路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32435" y="2295525"/>
            <a:ext cx="120180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基于html和javascript语言搭建了一个网页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基于python中的flask框架下的功能完成数据的处理并返回给浏览器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矩形 4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9220" name="文本框 5"/>
          <p:cNvSpPr/>
          <p:nvPr/>
        </p:nvSpPr>
        <p:spPr>
          <a:xfrm>
            <a:off x="320675" y="339725"/>
            <a:ext cx="397637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软件部分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网页搭建</a:t>
            </a:r>
          </a:p>
        </p:txBody>
      </p:sp>
      <p:pic>
        <p:nvPicPr>
          <p:cNvPr id="11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0" y="1151890"/>
            <a:ext cx="6786245" cy="33928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144" name="矩形 59"/>
          <p:cNvSpPr/>
          <p:nvPr/>
        </p:nvSpPr>
        <p:spPr>
          <a:xfrm>
            <a:off x="8700770" y="1712595"/>
            <a:ext cx="2553970" cy="1050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/>
                <a:cs typeface="+mn-cs"/>
                <a:sym typeface="宋体" panose="02010600030101010101" pitchFamily="2" charset="-122"/>
              </a:rPr>
              <a:t>百度地图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/>
                <a:cs typeface="+mn-cs"/>
                <a:sym typeface="宋体" panose="02010600030101010101" pitchFamily="2" charset="-122"/>
              </a:rPr>
              <a:t>API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4918075"/>
            <a:ext cx="11309985" cy="11658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矩形 4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9220" name="文本框 5"/>
          <p:cNvSpPr/>
          <p:nvPr/>
        </p:nvSpPr>
        <p:spPr>
          <a:xfrm>
            <a:off x="320675" y="339725"/>
            <a:ext cx="414655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软件部分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flask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框架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742305" y="314325"/>
            <a:ext cx="5751830" cy="1198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Flask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是由python实现的一个web微框架，让我们可以使用Python语言快速实现一个网站或Web服务。</a:t>
            </a:r>
          </a:p>
        </p:txBody>
      </p:sp>
      <p:pic>
        <p:nvPicPr>
          <p:cNvPr id="4" name="图片 1" descr="C:\Users\ZhaoYiLI\Documents\Tencent Files\1078052547\Image\C2C\K[74~{6I4C_UQCI9NU~CP83.png"/>
          <p:cNvPicPr/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005" y="2595245"/>
            <a:ext cx="5337175" cy="279781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6644005" y="2030730"/>
            <a:ext cx="34893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Flask框架的目录结构: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28600" y="1431290"/>
            <a:ext cx="5977890" cy="41875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所有Flask程序必须有一个程序实例。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Flask调用视图函数后，会将视图函数的返回值作为响应的内容，返回给客户端。一般情况下，响应内容主要是字符串和状态码。用户向浏览器发送http请求，web服务器把客户端所有请求交给Flask程序实例，每个url请求，要根据路由找到具体的视图函数。路由的实现是通过route装饰器实现的，调用视图函数，获取数据后，把数据传入模块中，模块引擎渲染响应的数据，由Flask返回给浏览器。</a:t>
            </a:r>
          </a:p>
        </p:txBody>
      </p:sp>
      <p:pic>
        <p:nvPicPr>
          <p:cNvPr id="7" name="图片 5" descr="C:\Users\ZhaoYiLI\Documents\Tencent Files\1078052547\Image\C2C\IC$[K6GFLCKZZSMF96MRB_L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210" y="1930082"/>
            <a:ext cx="5601970" cy="371030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矩形 4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9220" name="文本框 5"/>
          <p:cNvSpPr/>
          <p:nvPr/>
        </p:nvSpPr>
        <p:spPr>
          <a:xfrm>
            <a:off x="320675" y="339725"/>
            <a:ext cx="414655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软件部分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flask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框架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742305" y="314325"/>
            <a:ext cx="5751830" cy="1198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Flask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是由python实现的一个web微框架，让我们可以使用Python语言快速实现一个网站或Web服务。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30885" y="1838325"/>
            <a:ext cx="1089215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什么是路由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?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客户端（例如Web浏览器）把请求发送给Web服务器，Web服务器再把请求发送给Flask程序实例。程序实例需要知道对每个URL请求运行哪些代码，所以保存了一个URL到python函数的映射关系。处理URL和函数之间关系的程序称为路由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09650" y="4193540"/>
            <a:ext cx="1033462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在Flask 程序中定义路由的最简便方式，是使用程序实例提供的app.route 修饰器，把修饰的函数注册为路由。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矩形 4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9220" name="文本框 5"/>
          <p:cNvSpPr/>
          <p:nvPr/>
        </p:nvSpPr>
        <p:spPr>
          <a:xfrm>
            <a:off x="320675" y="339725"/>
            <a:ext cx="397637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软件部分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代码思路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3557" y="1559560"/>
            <a:ext cx="11668760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(1)首先引入了Flask包，并创建一个Web应用实例app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510C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from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flask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510C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import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Flask,render_template,jsonify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app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Flask(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A177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__name__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(2)定义路由规则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35C2C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@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35C2C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app.route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8202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'/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8202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hello'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A177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methods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8202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'POST'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8202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'GET'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指明了当路径是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”hello”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时，就调用写在它下面的函数。可以定义多个路由规则，说的高大上些，这里就是MVC中的Contoller。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74675" y="5868670"/>
            <a:ext cx="115665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MVC， 全名Model View Controller, 是软件工程中的一种软件架构模式，把软件系统分为三个基本部分：模型(Model)， 视图(View)和控制器(Controller)， 具有耦合性低，重用性高、生命周期成本低等优点。</a:t>
            </a:r>
          </a:p>
        </p:txBody>
      </p:sp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7957820" y="526732"/>
            <a:ext cx="4095115" cy="3926205"/>
          </a:xfrm>
          <a:prstGeom prst="rect">
            <a:avLst/>
          </a:prstGeom>
          <a:noFill/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矩形 4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9220" name="文本框 5"/>
          <p:cNvSpPr/>
          <p:nvPr/>
        </p:nvSpPr>
        <p:spPr>
          <a:xfrm>
            <a:off x="320675" y="339725"/>
            <a:ext cx="397637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软件部分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代码思路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9265" y="1289050"/>
            <a:ext cx="81546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(3)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处理请求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78485" y="4976495"/>
            <a:ext cx="110343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当请求的地址符合路由规则时，就会进入该函数。可以说，这里是MVC的Model层。你可以在里面获取请求的request对象，返回的内容就是response。</a:t>
            </a: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7924165" y="512445"/>
            <a:ext cx="4095115" cy="3926205"/>
          </a:xfrm>
          <a:prstGeom prst="rect">
            <a:avLst/>
          </a:prstGeom>
          <a:noFill/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CF5C3C9-5038-4975-93DC-207FEE092DFE}"/>
              </a:ext>
            </a:extLst>
          </p:cNvPr>
          <p:cNvSpPr/>
          <p:nvPr/>
        </p:nvSpPr>
        <p:spPr>
          <a:xfrm>
            <a:off x="670560" y="205359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35C2C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@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35C2C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app.route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8202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'/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8202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hello'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A177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methods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8202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'POST'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8202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'GET'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313EC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def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35C2C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index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  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510C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return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render_template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8202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'baidumap.html'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35C2C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@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35C2C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app.route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8202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'/get/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8202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json_data'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A177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methods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8202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'POST'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8202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'GET'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313EC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def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35C2C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get_json_data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   data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get_data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  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510C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return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jsonify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(data)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矩形 4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9220" name="文本框 5"/>
          <p:cNvSpPr/>
          <p:nvPr/>
        </p:nvSpPr>
        <p:spPr>
          <a:xfrm>
            <a:off x="320675" y="339725"/>
            <a:ext cx="397637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软件部分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代码思路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9265" y="1289050"/>
            <a:ext cx="81546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(4)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启动Web服务器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79120" y="3014345"/>
            <a:ext cx="1103439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当本文件为程序入口（也就是用python命令直接执行本文件）时，就会通过app.run()启动Web服务器。这里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app.run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中设置了端口，其他设备可通过主机的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地址和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3090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端口访问到网页。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94518E2-9C53-4531-B145-57C33F92A1C8}"/>
              </a:ext>
            </a:extLst>
          </p:cNvPr>
          <p:cNvSpPr/>
          <p:nvPr/>
        </p:nvSpPr>
        <p:spPr>
          <a:xfrm>
            <a:off x="469265" y="205359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510C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A177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__name__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==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8202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'__main__'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   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app.run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A177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host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8202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'0.0.0.0'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A177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port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37E57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3090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)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矩形 4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9220" name="文本框 5"/>
          <p:cNvSpPr/>
          <p:nvPr/>
        </p:nvSpPr>
        <p:spPr>
          <a:xfrm>
            <a:off x="320675" y="339725"/>
            <a:ext cx="580517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软件部分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前端与后端的交互</a:t>
            </a:r>
          </a:p>
        </p:txBody>
      </p:sp>
      <p:sp>
        <p:nvSpPr>
          <p:cNvPr id="15384" name="文本框 53"/>
          <p:cNvSpPr>
            <a:spLocks noChangeArrowheads="1"/>
          </p:cNvSpPr>
          <p:nvPr/>
        </p:nvSpPr>
        <p:spPr bwMode="auto">
          <a:xfrm>
            <a:off x="572770" y="1236345"/>
            <a:ext cx="4043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运行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文件访问网页</a:t>
            </a:r>
          </a:p>
        </p:txBody>
      </p:sp>
      <p:sp>
        <p:nvSpPr>
          <p:cNvPr id="2" name="矩形 1"/>
          <p:cNvSpPr/>
          <p:nvPr/>
        </p:nvSpPr>
        <p:spPr>
          <a:xfrm>
            <a:off x="572453" y="2270125"/>
            <a:ext cx="10906125" cy="280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@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app.route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(’/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register’,methods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=[‘GET’,‘POST’])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这句话就控制着访问地址。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如果是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get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请求访问以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register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为后缀的网页的话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就在浏览器上显示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register.html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页面。这里可以在注册页面的提交表单这是点击提交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POST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提交数据依旧到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xxxxx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/register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这个路由上，由于是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POST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提交，就保存用户注册的信息到数据库，然后返回至登录界面。当然常规项目是需要做一些校验以及异常处理的。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362" name="组合 11"/>
          <p:cNvGrpSpPr/>
          <p:nvPr/>
        </p:nvGrpSpPr>
        <p:grpSpPr>
          <a:xfrm>
            <a:off x="8139113" y="290513"/>
            <a:ext cx="4052887" cy="1409700"/>
            <a:chOff x="0" y="0"/>
            <a:chExt cx="4053303" cy="1411147"/>
          </a:xfrm>
        </p:grpSpPr>
        <p:grpSp>
          <p:nvGrpSpPr>
            <p:cNvPr id="15371" name="组合 3"/>
            <p:cNvGrpSpPr/>
            <p:nvPr/>
          </p:nvGrpSpPr>
          <p:grpSpPr>
            <a:xfrm>
              <a:off x="0" y="0"/>
              <a:ext cx="2479044" cy="1411147"/>
              <a:chOff x="0" y="0"/>
              <a:chExt cx="1119199" cy="637082"/>
            </a:xfrm>
          </p:grpSpPr>
          <p:sp>
            <p:nvSpPr>
              <p:cNvPr id="15373" name="Freeform 1791"/>
              <p:cNvSpPr/>
              <p:nvPr/>
            </p:nvSpPr>
            <p:spPr>
              <a:xfrm>
                <a:off x="0" y="275495"/>
                <a:ext cx="1119199" cy="361587"/>
              </a:xfrm>
              <a:custGeom>
                <a:avLst/>
                <a:gdLst>
                  <a:gd name="txL" fmla="*/ 0 w 168"/>
                  <a:gd name="txT" fmla="*/ 0 h 54"/>
                  <a:gd name="txR" fmla="*/ 168 w 168"/>
                  <a:gd name="txB" fmla="*/ 54 h 54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168" h="54">
                    <a:moveTo>
                      <a:pt x="168" y="8"/>
                    </a:moveTo>
                    <a:cubicBezTo>
                      <a:pt x="130" y="8"/>
                      <a:pt x="130" y="8"/>
                      <a:pt x="130" y="8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24" y="8"/>
                      <a:pt x="2" y="28"/>
                      <a:pt x="0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43"/>
                      <a:pt x="40" y="35"/>
                      <a:pt x="51" y="35"/>
                    </a:cubicBezTo>
                    <a:cubicBezTo>
                      <a:pt x="77" y="35"/>
                      <a:pt x="77" y="35"/>
                      <a:pt x="77" y="35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130" y="43"/>
                      <a:pt x="130" y="43"/>
                      <a:pt x="130" y="43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8" y="8"/>
                    </a:lnTo>
                    <a:close/>
                  </a:path>
                </a:pathLst>
              </a:custGeom>
              <a:solidFill>
                <a:srgbClr val="F58D76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374" name="Oval 1793"/>
              <p:cNvSpPr/>
              <p:nvPr/>
            </p:nvSpPr>
            <p:spPr>
              <a:xfrm>
                <a:off x="568209" y="0"/>
                <a:ext cx="223840" cy="223840"/>
              </a:xfrm>
              <a:prstGeom prst="ellipse">
                <a:avLst/>
              </a:prstGeom>
              <a:solidFill>
                <a:srgbClr val="F58D76"/>
              </a:solidFill>
              <a:ln w="9525">
                <a:noFill/>
              </a:ln>
            </p:spPr>
            <p:txBody>
              <a:bodyPr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  <a:sym typeface="宋体" panose="02010600030101010101" pitchFamily="2" charset="-122"/>
                </a:endParaRPr>
              </a:p>
            </p:txBody>
          </p:sp>
          <p:sp>
            <p:nvSpPr>
              <p:cNvPr id="15375" name="Freeform 1794"/>
              <p:cNvSpPr>
                <a:spLocks noEditPoints="1"/>
              </p:cNvSpPr>
              <p:nvPr/>
            </p:nvSpPr>
            <p:spPr>
              <a:xfrm>
                <a:off x="361587" y="68874"/>
                <a:ext cx="671520" cy="120529"/>
              </a:xfrm>
              <a:custGeom>
                <a:avLst/>
                <a:gdLst>
                  <a:gd name="txL" fmla="*/ 0 w 101"/>
                  <a:gd name="txT" fmla="*/ 0 h 19"/>
                  <a:gd name="txR" fmla="*/ 101 w 101"/>
                  <a:gd name="txB" fmla="*/ 19 h 19"/>
                </a:gdLst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101" h="19">
                    <a:moveTo>
                      <a:pt x="2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28" y="16"/>
                      <a:pt x="27" y="12"/>
                      <a:pt x="27" y="8"/>
                    </a:cubicBezTo>
                    <a:cubicBezTo>
                      <a:pt x="27" y="5"/>
                      <a:pt x="28" y="3"/>
                      <a:pt x="29" y="0"/>
                    </a:cubicBezTo>
                    <a:close/>
                    <a:moveTo>
                      <a:pt x="91" y="0"/>
                    </a:moveTo>
                    <a:cubicBezTo>
                      <a:pt x="71" y="0"/>
                      <a:pt x="71" y="0"/>
                      <a:pt x="71" y="0"/>
                    </a:cubicBezTo>
                    <a:cubicBezTo>
                      <a:pt x="72" y="3"/>
                      <a:pt x="73" y="5"/>
                      <a:pt x="73" y="8"/>
                    </a:cubicBezTo>
                    <a:cubicBezTo>
                      <a:pt x="73" y="12"/>
                      <a:pt x="71" y="16"/>
                      <a:pt x="70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7" y="19"/>
                      <a:pt x="101" y="15"/>
                      <a:pt x="101" y="10"/>
                    </a:cubicBezTo>
                    <a:cubicBezTo>
                      <a:pt x="101" y="4"/>
                      <a:pt x="97" y="0"/>
                      <a:pt x="91" y="0"/>
                    </a:cubicBezTo>
                    <a:close/>
                  </a:path>
                </a:pathLst>
              </a:custGeom>
              <a:solidFill>
                <a:srgbClr val="F58D76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5372" name="矩形 10"/>
            <p:cNvSpPr/>
            <p:nvPr/>
          </p:nvSpPr>
          <p:spPr>
            <a:xfrm>
              <a:off x="2479044" y="725344"/>
              <a:ext cx="1574259" cy="404768"/>
            </a:xfrm>
            <a:prstGeom prst="rect">
              <a:avLst/>
            </a:prstGeom>
            <a:solidFill>
              <a:srgbClr val="F58D76"/>
            </a:solidFill>
            <a:ln w="12700">
              <a:noFill/>
            </a:ln>
          </p:spPr>
          <p:txBody>
            <a:bodyPr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/>
                <a:cs typeface="+mn-cs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53">
            <a:extLst>
              <a:ext uri="{FF2B5EF4-FFF2-40B4-BE49-F238E27FC236}">
                <a16:creationId xmlns:a16="http://schemas.microsoft.com/office/drawing/2014/main" id="{9EFADA80-74D4-455E-8029-31B8EE15F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9" name="文本框 54">
            <a:extLst>
              <a:ext uri="{FF2B5EF4-FFF2-40B4-BE49-F238E27FC236}">
                <a16:creationId xmlns:a16="http://schemas.microsoft.com/office/drawing/2014/main" id="{EA9173CE-7670-4A13-A2BE-0DB50FB16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339725"/>
            <a:ext cx="2768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zh-CN" altLang="en-US" sz="3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00" name="文本框 82">
            <a:extLst>
              <a:ext uri="{FF2B5EF4-FFF2-40B4-BE49-F238E27FC236}">
                <a16:creationId xmlns:a16="http://schemas.microsoft.com/office/drawing/2014/main" id="{B10AAA62-2115-4569-99C9-C81B72B63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475" y="3090863"/>
            <a:ext cx="185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 b="1">
              <a:solidFill>
                <a:srgbClr val="FFFBE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101" name="组合 7">
            <a:extLst>
              <a:ext uri="{FF2B5EF4-FFF2-40B4-BE49-F238E27FC236}">
                <a16:creationId xmlns:a16="http://schemas.microsoft.com/office/drawing/2014/main" id="{B8E800E0-88D6-4989-B665-9DBE0C320DC1}"/>
              </a:ext>
            </a:extLst>
          </p:cNvPr>
          <p:cNvGrpSpPr>
            <a:grpSpLocks/>
          </p:cNvGrpSpPr>
          <p:nvPr/>
        </p:nvGrpSpPr>
        <p:grpSpPr bwMode="auto">
          <a:xfrm>
            <a:off x="6516688" y="2384425"/>
            <a:ext cx="665162" cy="715963"/>
            <a:chOff x="0" y="0"/>
            <a:chExt cx="665978" cy="716197"/>
          </a:xfrm>
        </p:grpSpPr>
        <p:sp>
          <p:nvSpPr>
            <p:cNvPr id="4120" name="椭圆 65">
              <a:extLst>
                <a:ext uri="{FF2B5EF4-FFF2-40B4-BE49-F238E27FC236}">
                  <a16:creationId xmlns:a16="http://schemas.microsoft.com/office/drawing/2014/main" id="{A39EFC57-ED60-4CE2-95E8-E4DCCE70D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0219"/>
              <a:ext cx="665978" cy="665978"/>
            </a:xfrm>
            <a:prstGeom prst="ellipse">
              <a:avLst/>
            </a:prstGeom>
            <a:solidFill>
              <a:srgbClr val="A1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21" name="文本框 90">
              <a:extLst>
                <a:ext uri="{FF2B5EF4-FFF2-40B4-BE49-F238E27FC236}">
                  <a16:creationId xmlns:a16="http://schemas.microsoft.com/office/drawing/2014/main" id="{4C187871-6377-48DC-B0FF-983717E03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79" y="0"/>
              <a:ext cx="501072" cy="708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000" b="1">
                  <a:solidFill>
                    <a:srgbClr val="FFFB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lang="zh-CN" altLang="en-US" sz="1600" b="1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102" name="组合 8">
            <a:extLst>
              <a:ext uri="{FF2B5EF4-FFF2-40B4-BE49-F238E27FC236}">
                <a16:creationId xmlns:a16="http://schemas.microsoft.com/office/drawing/2014/main" id="{14F097AB-A0F9-4C6E-8091-AE73FE01AE3F}"/>
              </a:ext>
            </a:extLst>
          </p:cNvPr>
          <p:cNvGrpSpPr>
            <a:grpSpLocks/>
          </p:cNvGrpSpPr>
          <p:nvPr/>
        </p:nvGrpSpPr>
        <p:grpSpPr bwMode="auto">
          <a:xfrm>
            <a:off x="6516688" y="3336925"/>
            <a:ext cx="665162" cy="715963"/>
            <a:chOff x="0" y="0"/>
            <a:chExt cx="665978" cy="716990"/>
          </a:xfrm>
        </p:grpSpPr>
        <p:sp>
          <p:nvSpPr>
            <p:cNvPr id="4118" name="椭圆 61">
              <a:extLst>
                <a:ext uri="{FF2B5EF4-FFF2-40B4-BE49-F238E27FC236}">
                  <a16:creationId xmlns:a16="http://schemas.microsoft.com/office/drawing/2014/main" id="{5789307D-269D-4225-BDD5-124982F28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65978" cy="665978"/>
            </a:xfrm>
            <a:prstGeom prst="ellipse">
              <a:avLst/>
            </a:prstGeom>
            <a:solidFill>
              <a:srgbClr val="FFD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19" name="文本框 91">
              <a:extLst>
                <a:ext uri="{FF2B5EF4-FFF2-40B4-BE49-F238E27FC236}">
                  <a16:creationId xmlns:a16="http://schemas.microsoft.com/office/drawing/2014/main" id="{393642E9-77E1-4F31-9265-A7105CAB8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60" y="8593"/>
              <a:ext cx="501072" cy="708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000" b="1">
                  <a:solidFill>
                    <a:srgbClr val="FFFB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lang="zh-CN" altLang="en-US" sz="1600" b="1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103" name="组合 9">
            <a:extLst>
              <a:ext uri="{FF2B5EF4-FFF2-40B4-BE49-F238E27FC236}">
                <a16:creationId xmlns:a16="http://schemas.microsoft.com/office/drawing/2014/main" id="{E59E653D-2DCE-44AE-9F68-4851272E0C61}"/>
              </a:ext>
            </a:extLst>
          </p:cNvPr>
          <p:cNvGrpSpPr>
            <a:grpSpLocks/>
          </p:cNvGrpSpPr>
          <p:nvPr/>
        </p:nvGrpSpPr>
        <p:grpSpPr bwMode="auto">
          <a:xfrm>
            <a:off x="6516688" y="4287838"/>
            <a:ext cx="665162" cy="708025"/>
            <a:chOff x="0" y="0"/>
            <a:chExt cx="665978" cy="707747"/>
          </a:xfrm>
        </p:grpSpPr>
        <p:sp>
          <p:nvSpPr>
            <p:cNvPr id="4116" name="椭圆 64">
              <a:extLst>
                <a:ext uri="{FF2B5EF4-FFF2-40B4-BE49-F238E27FC236}">
                  <a16:creationId xmlns:a16="http://schemas.microsoft.com/office/drawing/2014/main" id="{8CBFB031-B8A8-4228-978D-20074DF60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65978" cy="665978"/>
            </a:xfrm>
            <a:prstGeom prst="ellipse">
              <a:avLst/>
            </a:prstGeom>
            <a:solidFill>
              <a:srgbClr val="F58D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17" name="文本框 92">
              <a:extLst>
                <a:ext uri="{FF2B5EF4-FFF2-40B4-BE49-F238E27FC236}">
                  <a16:creationId xmlns:a16="http://schemas.microsoft.com/office/drawing/2014/main" id="{B2A796D1-E2B4-47EB-9B01-F146D2B1E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60" y="0"/>
              <a:ext cx="501072" cy="707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000" b="1">
                  <a:solidFill>
                    <a:srgbClr val="FFFB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endParaRPr lang="zh-CN" altLang="en-US" sz="1600" b="1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104" name="组合 11">
            <a:extLst>
              <a:ext uri="{FF2B5EF4-FFF2-40B4-BE49-F238E27FC236}">
                <a16:creationId xmlns:a16="http://schemas.microsoft.com/office/drawing/2014/main" id="{877F748D-3B3C-416D-9AF4-7E660630987E}"/>
              </a:ext>
            </a:extLst>
          </p:cNvPr>
          <p:cNvGrpSpPr>
            <a:grpSpLocks/>
          </p:cNvGrpSpPr>
          <p:nvPr/>
        </p:nvGrpSpPr>
        <p:grpSpPr bwMode="auto">
          <a:xfrm>
            <a:off x="2455863" y="2370138"/>
            <a:ext cx="2227262" cy="2227262"/>
            <a:chOff x="0" y="0"/>
            <a:chExt cx="2227477" cy="2227477"/>
          </a:xfrm>
        </p:grpSpPr>
        <p:sp>
          <p:nvSpPr>
            <p:cNvPr id="4113" name="椭圆 103">
              <a:extLst>
                <a:ext uri="{FF2B5EF4-FFF2-40B4-BE49-F238E27FC236}">
                  <a16:creationId xmlns:a16="http://schemas.microsoft.com/office/drawing/2014/main" id="{0C0917F7-553F-4574-A011-023188A43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227477" cy="2227477"/>
            </a:xfrm>
            <a:prstGeom prst="ellipse">
              <a:avLst/>
            </a:prstGeom>
            <a:solidFill>
              <a:srgbClr val="F58D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14" name="文本框 55">
              <a:extLst>
                <a:ext uri="{FF2B5EF4-FFF2-40B4-BE49-F238E27FC236}">
                  <a16:creationId xmlns:a16="http://schemas.microsoft.com/office/drawing/2014/main" id="{F64145D6-DF45-4B23-B806-D3DE640AB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99" y="1291954"/>
              <a:ext cx="147687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 b="1">
                  <a:solidFill>
                    <a:srgbClr val="FFFB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CONTENTS</a:t>
              </a:r>
              <a:endParaRPr lang="zh-CN" altLang="en-US" sz="1800" b="1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15" name="文本框 83">
              <a:extLst>
                <a:ext uri="{FF2B5EF4-FFF2-40B4-BE49-F238E27FC236}">
                  <a16:creationId xmlns:a16="http://schemas.microsoft.com/office/drawing/2014/main" id="{00097B5C-CC5E-40FB-BD68-B9D7F683F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18" y="531847"/>
              <a:ext cx="156966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5400" b="1">
                  <a:solidFill>
                    <a:srgbClr val="FFFB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  <a:endParaRPr lang="zh-CN" altLang="en-US" sz="2400" b="1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105" name="文本框 109">
            <a:extLst>
              <a:ext uri="{FF2B5EF4-FFF2-40B4-BE49-F238E27FC236}">
                <a16:creationId xmlns:a16="http://schemas.microsoft.com/office/drawing/2014/main" id="{54D55FFC-1A42-42F4-AF35-94E8169D4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538132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整体设计</a:t>
            </a:r>
          </a:p>
        </p:txBody>
      </p:sp>
      <p:sp>
        <p:nvSpPr>
          <p:cNvPr id="4106" name="文本框 112">
            <a:extLst>
              <a:ext uri="{FF2B5EF4-FFF2-40B4-BE49-F238E27FC236}">
                <a16:creationId xmlns:a16="http://schemas.microsoft.com/office/drawing/2014/main" id="{A735F52E-5B3A-4662-93BE-DE76CB25D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438455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硬件部分</a:t>
            </a:r>
          </a:p>
        </p:txBody>
      </p:sp>
      <p:sp>
        <p:nvSpPr>
          <p:cNvPr id="4107" name="文本框 115">
            <a:extLst>
              <a:ext uri="{FF2B5EF4-FFF2-40B4-BE49-F238E27FC236}">
                <a16:creationId xmlns:a16="http://schemas.microsoft.com/office/drawing/2014/main" id="{EBD9FD60-C5DD-475F-A797-FF3DAA22A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366419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软件部分</a:t>
            </a:r>
          </a:p>
        </p:txBody>
      </p:sp>
      <p:sp>
        <p:nvSpPr>
          <p:cNvPr id="4108" name="椭圆 120">
            <a:extLst>
              <a:ext uri="{FF2B5EF4-FFF2-40B4-BE49-F238E27FC236}">
                <a16:creationId xmlns:a16="http://schemas.microsoft.com/office/drawing/2014/main" id="{E1243650-CD8D-4DEE-986E-158235A16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2588" y="4098925"/>
            <a:ext cx="779462" cy="777875"/>
          </a:xfrm>
          <a:prstGeom prst="ellipse">
            <a:avLst/>
          </a:prstGeom>
          <a:solidFill>
            <a:srgbClr val="FFDE6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9" name="椭圆 123">
            <a:extLst>
              <a:ext uri="{FF2B5EF4-FFF2-40B4-BE49-F238E27FC236}">
                <a16:creationId xmlns:a16="http://schemas.microsoft.com/office/drawing/2014/main" id="{B1768209-A6A1-4F13-9B40-1AF47B2F8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8463" y="2654300"/>
            <a:ext cx="584200" cy="584200"/>
          </a:xfrm>
          <a:prstGeom prst="ellipse">
            <a:avLst/>
          </a:prstGeom>
          <a:solidFill>
            <a:srgbClr val="F58D7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10" name="椭圆 124">
            <a:extLst>
              <a:ext uri="{FF2B5EF4-FFF2-40B4-BE49-F238E27FC236}">
                <a16:creationId xmlns:a16="http://schemas.microsoft.com/office/drawing/2014/main" id="{242CF802-F73C-4A04-8364-F89D097B8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263" y="1785938"/>
            <a:ext cx="554037" cy="554037"/>
          </a:xfrm>
          <a:prstGeom prst="ellipse">
            <a:avLst/>
          </a:prstGeom>
          <a:solidFill>
            <a:srgbClr val="FFDE6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11" name="椭圆 125">
            <a:extLst>
              <a:ext uri="{FF2B5EF4-FFF2-40B4-BE49-F238E27FC236}">
                <a16:creationId xmlns:a16="http://schemas.microsoft.com/office/drawing/2014/main" id="{1A8959A3-BD5B-4496-ACDE-2BDA0E8F1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25" y="2482850"/>
            <a:ext cx="571500" cy="571500"/>
          </a:xfrm>
          <a:prstGeom prst="ellipse">
            <a:avLst/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12" name="椭圆 126">
            <a:extLst>
              <a:ext uri="{FF2B5EF4-FFF2-40B4-BE49-F238E27FC236}">
                <a16:creationId xmlns:a16="http://schemas.microsoft.com/office/drawing/2014/main" id="{FF3B8A55-4039-4593-9896-7D3CC6DB9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4463" y="4749800"/>
            <a:ext cx="646112" cy="646113"/>
          </a:xfrm>
          <a:prstGeom prst="ellipse">
            <a:avLst/>
          </a:prstGeom>
          <a:solidFill>
            <a:srgbClr val="A37F6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矩形 4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9220" name="文本框 5"/>
          <p:cNvSpPr/>
          <p:nvPr/>
        </p:nvSpPr>
        <p:spPr>
          <a:xfrm>
            <a:off x="320675" y="339725"/>
            <a:ext cx="580517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软件部分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前端与后端的交互</a:t>
            </a:r>
          </a:p>
        </p:txBody>
      </p:sp>
      <p:grpSp>
        <p:nvGrpSpPr>
          <p:cNvPr id="15362" name="组合 11"/>
          <p:cNvGrpSpPr/>
          <p:nvPr/>
        </p:nvGrpSpPr>
        <p:grpSpPr>
          <a:xfrm>
            <a:off x="8139113" y="290513"/>
            <a:ext cx="4052887" cy="1409700"/>
            <a:chOff x="0" y="0"/>
            <a:chExt cx="4053303" cy="1411147"/>
          </a:xfrm>
        </p:grpSpPr>
        <p:grpSp>
          <p:nvGrpSpPr>
            <p:cNvPr id="15371" name="组合 3"/>
            <p:cNvGrpSpPr/>
            <p:nvPr/>
          </p:nvGrpSpPr>
          <p:grpSpPr>
            <a:xfrm>
              <a:off x="0" y="0"/>
              <a:ext cx="2479044" cy="1411147"/>
              <a:chOff x="0" y="0"/>
              <a:chExt cx="1119199" cy="637082"/>
            </a:xfrm>
          </p:grpSpPr>
          <p:sp>
            <p:nvSpPr>
              <p:cNvPr id="15373" name="Freeform 1791"/>
              <p:cNvSpPr/>
              <p:nvPr/>
            </p:nvSpPr>
            <p:spPr>
              <a:xfrm>
                <a:off x="0" y="275495"/>
                <a:ext cx="1119199" cy="361587"/>
              </a:xfrm>
              <a:custGeom>
                <a:avLst/>
                <a:gdLst>
                  <a:gd name="txL" fmla="*/ 0 w 168"/>
                  <a:gd name="txT" fmla="*/ 0 h 54"/>
                  <a:gd name="txR" fmla="*/ 168 w 168"/>
                  <a:gd name="txB" fmla="*/ 54 h 54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168" h="54">
                    <a:moveTo>
                      <a:pt x="168" y="8"/>
                    </a:moveTo>
                    <a:cubicBezTo>
                      <a:pt x="130" y="8"/>
                      <a:pt x="130" y="8"/>
                      <a:pt x="130" y="8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24" y="8"/>
                      <a:pt x="2" y="28"/>
                      <a:pt x="0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43"/>
                      <a:pt x="40" y="35"/>
                      <a:pt x="51" y="35"/>
                    </a:cubicBezTo>
                    <a:cubicBezTo>
                      <a:pt x="77" y="35"/>
                      <a:pt x="77" y="35"/>
                      <a:pt x="77" y="35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130" y="43"/>
                      <a:pt x="130" y="43"/>
                      <a:pt x="130" y="43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8" y="8"/>
                    </a:lnTo>
                    <a:close/>
                  </a:path>
                </a:pathLst>
              </a:custGeom>
              <a:solidFill>
                <a:srgbClr val="F58D76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374" name="Oval 1793"/>
              <p:cNvSpPr/>
              <p:nvPr/>
            </p:nvSpPr>
            <p:spPr>
              <a:xfrm>
                <a:off x="568209" y="0"/>
                <a:ext cx="223840" cy="223840"/>
              </a:xfrm>
              <a:prstGeom prst="ellipse">
                <a:avLst/>
              </a:prstGeom>
              <a:solidFill>
                <a:srgbClr val="F58D76"/>
              </a:solidFill>
              <a:ln w="9525">
                <a:noFill/>
              </a:ln>
            </p:spPr>
            <p:txBody>
              <a:bodyPr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  <a:sym typeface="宋体" panose="02010600030101010101" pitchFamily="2" charset="-122"/>
                </a:endParaRPr>
              </a:p>
            </p:txBody>
          </p:sp>
          <p:sp>
            <p:nvSpPr>
              <p:cNvPr id="15375" name="Freeform 1794"/>
              <p:cNvSpPr>
                <a:spLocks noEditPoints="1"/>
              </p:cNvSpPr>
              <p:nvPr/>
            </p:nvSpPr>
            <p:spPr>
              <a:xfrm>
                <a:off x="361587" y="68874"/>
                <a:ext cx="671520" cy="120529"/>
              </a:xfrm>
              <a:custGeom>
                <a:avLst/>
                <a:gdLst>
                  <a:gd name="txL" fmla="*/ 0 w 101"/>
                  <a:gd name="txT" fmla="*/ 0 h 19"/>
                  <a:gd name="txR" fmla="*/ 101 w 101"/>
                  <a:gd name="txB" fmla="*/ 19 h 19"/>
                </a:gdLst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101" h="19">
                    <a:moveTo>
                      <a:pt x="2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28" y="16"/>
                      <a:pt x="27" y="12"/>
                      <a:pt x="27" y="8"/>
                    </a:cubicBezTo>
                    <a:cubicBezTo>
                      <a:pt x="27" y="5"/>
                      <a:pt x="28" y="3"/>
                      <a:pt x="29" y="0"/>
                    </a:cubicBezTo>
                    <a:close/>
                    <a:moveTo>
                      <a:pt x="91" y="0"/>
                    </a:moveTo>
                    <a:cubicBezTo>
                      <a:pt x="71" y="0"/>
                      <a:pt x="71" y="0"/>
                      <a:pt x="71" y="0"/>
                    </a:cubicBezTo>
                    <a:cubicBezTo>
                      <a:pt x="72" y="3"/>
                      <a:pt x="73" y="5"/>
                      <a:pt x="73" y="8"/>
                    </a:cubicBezTo>
                    <a:cubicBezTo>
                      <a:pt x="73" y="12"/>
                      <a:pt x="71" y="16"/>
                      <a:pt x="70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7" y="19"/>
                      <a:pt x="101" y="15"/>
                      <a:pt x="101" y="10"/>
                    </a:cubicBezTo>
                    <a:cubicBezTo>
                      <a:pt x="101" y="4"/>
                      <a:pt x="97" y="0"/>
                      <a:pt x="91" y="0"/>
                    </a:cubicBezTo>
                    <a:close/>
                  </a:path>
                </a:pathLst>
              </a:custGeom>
              <a:solidFill>
                <a:srgbClr val="F58D76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5372" name="矩形 10"/>
            <p:cNvSpPr/>
            <p:nvPr/>
          </p:nvSpPr>
          <p:spPr>
            <a:xfrm>
              <a:off x="2479044" y="725344"/>
              <a:ext cx="1574259" cy="404768"/>
            </a:xfrm>
            <a:prstGeom prst="rect">
              <a:avLst/>
            </a:prstGeom>
            <a:solidFill>
              <a:srgbClr val="F58D76"/>
            </a:solidFill>
            <a:ln w="12700">
              <a:noFill/>
            </a:ln>
          </p:spPr>
          <p:txBody>
            <a:bodyPr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15384" name="文本框 53"/>
          <p:cNvSpPr>
            <a:spLocks noChangeArrowheads="1"/>
          </p:cNvSpPr>
          <p:nvPr/>
        </p:nvSpPr>
        <p:spPr bwMode="auto">
          <a:xfrm>
            <a:off x="535623" y="1187768"/>
            <a:ext cx="4044950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网页向服务器发送请求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04888" y="1720850"/>
            <a:ext cx="10906125" cy="1130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Ajax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逐渐成为目前前后端交流最为频繁的方式，在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html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网页中运用它，实现前端调用库发起请求。</a:t>
            </a:r>
          </a:p>
        </p:txBody>
      </p:sp>
      <p:sp>
        <p:nvSpPr>
          <p:cNvPr id="4" name="矩形 3"/>
          <p:cNvSpPr/>
          <p:nvPr/>
        </p:nvSpPr>
        <p:spPr>
          <a:xfrm>
            <a:off x="9133416" y="5280818"/>
            <a:ext cx="319405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后端响应请求。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EE2671-D486-4D90-A509-CD73A05C2A49}"/>
              </a:ext>
            </a:extLst>
          </p:cNvPr>
          <p:cNvSpPr/>
          <p:nvPr/>
        </p:nvSpPr>
        <p:spPr>
          <a:xfrm>
            <a:off x="2519680" y="2960369"/>
            <a:ext cx="66243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      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510C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await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A177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$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35C2C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ajax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({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          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A177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url: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8202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'/get/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8202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json_data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8202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'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,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          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35C2C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success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A177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313EC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function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A177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data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) {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               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A177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json_data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=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A177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data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           }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EB1296-EBAA-44E1-B346-ADC90708D515}"/>
              </a:ext>
            </a:extLst>
          </p:cNvPr>
          <p:cNvSpPr/>
          <p:nvPr/>
        </p:nvSpPr>
        <p:spPr>
          <a:xfrm>
            <a:off x="3768407" y="4773135"/>
            <a:ext cx="47148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35C2C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@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35C2C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app.route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8202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'/get/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8202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json_data'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A177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methods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8202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'POST'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8202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'GET'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313EC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def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35C2C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get_json_data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   data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get_data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  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510C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return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jsonify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(data)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矩形 4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9220" name="文本框 5"/>
          <p:cNvSpPr/>
          <p:nvPr/>
        </p:nvSpPr>
        <p:spPr>
          <a:xfrm>
            <a:off x="320675" y="339725"/>
            <a:ext cx="580517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软件部分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前端与后端的交互</a:t>
            </a:r>
          </a:p>
        </p:txBody>
      </p:sp>
      <p:grpSp>
        <p:nvGrpSpPr>
          <p:cNvPr id="15362" name="组合 11"/>
          <p:cNvGrpSpPr/>
          <p:nvPr/>
        </p:nvGrpSpPr>
        <p:grpSpPr>
          <a:xfrm>
            <a:off x="8139113" y="290513"/>
            <a:ext cx="4052887" cy="1409700"/>
            <a:chOff x="0" y="0"/>
            <a:chExt cx="4053303" cy="1411147"/>
          </a:xfrm>
        </p:grpSpPr>
        <p:grpSp>
          <p:nvGrpSpPr>
            <p:cNvPr id="15371" name="组合 3"/>
            <p:cNvGrpSpPr/>
            <p:nvPr/>
          </p:nvGrpSpPr>
          <p:grpSpPr>
            <a:xfrm>
              <a:off x="0" y="0"/>
              <a:ext cx="2479044" cy="1411147"/>
              <a:chOff x="0" y="0"/>
              <a:chExt cx="1119199" cy="637082"/>
            </a:xfrm>
          </p:grpSpPr>
          <p:sp>
            <p:nvSpPr>
              <p:cNvPr id="15373" name="Freeform 1791"/>
              <p:cNvSpPr/>
              <p:nvPr/>
            </p:nvSpPr>
            <p:spPr>
              <a:xfrm>
                <a:off x="0" y="275495"/>
                <a:ext cx="1119199" cy="361587"/>
              </a:xfrm>
              <a:custGeom>
                <a:avLst/>
                <a:gdLst>
                  <a:gd name="txL" fmla="*/ 0 w 168"/>
                  <a:gd name="txT" fmla="*/ 0 h 54"/>
                  <a:gd name="txR" fmla="*/ 168 w 168"/>
                  <a:gd name="txB" fmla="*/ 54 h 54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168" h="54">
                    <a:moveTo>
                      <a:pt x="168" y="8"/>
                    </a:moveTo>
                    <a:cubicBezTo>
                      <a:pt x="130" y="8"/>
                      <a:pt x="130" y="8"/>
                      <a:pt x="130" y="8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24" y="8"/>
                      <a:pt x="2" y="28"/>
                      <a:pt x="0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43"/>
                      <a:pt x="40" y="35"/>
                      <a:pt x="51" y="35"/>
                    </a:cubicBezTo>
                    <a:cubicBezTo>
                      <a:pt x="77" y="35"/>
                      <a:pt x="77" y="35"/>
                      <a:pt x="77" y="35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130" y="43"/>
                      <a:pt x="130" y="43"/>
                      <a:pt x="130" y="43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8" y="8"/>
                    </a:lnTo>
                    <a:close/>
                  </a:path>
                </a:pathLst>
              </a:custGeom>
              <a:solidFill>
                <a:srgbClr val="F58D76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374" name="Oval 1793"/>
              <p:cNvSpPr/>
              <p:nvPr/>
            </p:nvSpPr>
            <p:spPr>
              <a:xfrm>
                <a:off x="568209" y="0"/>
                <a:ext cx="223840" cy="223840"/>
              </a:xfrm>
              <a:prstGeom prst="ellipse">
                <a:avLst/>
              </a:prstGeom>
              <a:solidFill>
                <a:srgbClr val="F58D76"/>
              </a:solidFill>
              <a:ln w="9525">
                <a:noFill/>
              </a:ln>
            </p:spPr>
            <p:txBody>
              <a:bodyPr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  <a:sym typeface="宋体" panose="02010600030101010101" pitchFamily="2" charset="-122"/>
                </a:endParaRPr>
              </a:p>
            </p:txBody>
          </p:sp>
          <p:sp>
            <p:nvSpPr>
              <p:cNvPr id="15375" name="Freeform 1794"/>
              <p:cNvSpPr>
                <a:spLocks noEditPoints="1"/>
              </p:cNvSpPr>
              <p:nvPr/>
            </p:nvSpPr>
            <p:spPr>
              <a:xfrm>
                <a:off x="361587" y="68874"/>
                <a:ext cx="671520" cy="120529"/>
              </a:xfrm>
              <a:custGeom>
                <a:avLst/>
                <a:gdLst>
                  <a:gd name="txL" fmla="*/ 0 w 101"/>
                  <a:gd name="txT" fmla="*/ 0 h 19"/>
                  <a:gd name="txR" fmla="*/ 101 w 101"/>
                  <a:gd name="txB" fmla="*/ 19 h 19"/>
                </a:gdLst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101" h="19">
                    <a:moveTo>
                      <a:pt x="2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28" y="16"/>
                      <a:pt x="27" y="12"/>
                      <a:pt x="27" y="8"/>
                    </a:cubicBezTo>
                    <a:cubicBezTo>
                      <a:pt x="27" y="5"/>
                      <a:pt x="28" y="3"/>
                      <a:pt x="29" y="0"/>
                    </a:cubicBezTo>
                    <a:close/>
                    <a:moveTo>
                      <a:pt x="91" y="0"/>
                    </a:moveTo>
                    <a:cubicBezTo>
                      <a:pt x="71" y="0"/>
                      <a:pt x="71" y="0"/>
                      <a:pt x="71" y="0"/>
                    </a:cubicBezTo>
                    <a:cubicBezTo>
                      <a:pt x="72" y="3"/>
                      <a:pt x="73" y="5"/>
                      <a:pt x="73" y="8"/>
                    </a:cubicBezTo>
                    <a:cubicBezTo>
                      <a:pt x="73" y="12"/>
                      <a:pt x="71" y="16"/>
                      <a:pt x="70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7" y="19"/>
                      <a:pt x="101" y="15"/>
                      <a:pt x="101" y="10"/>
                    </a:cubicBezTo>
                    <a:cubicBezTo>
                      <a:pt x="101" y="4"/>
                      <a:pt x="97" y="0"/>
                      <a:pt x="91" y="0"/>
                    </a:cubicBezTo>
                    <a:close/>
                  </a:path>
                </a:pathLst>
              </a:custGeom>
              <a:solidFill>
                <a:srgbClr val="F58D76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5372" name="矩形 10"/>
            <p:cNvSpPr/>
            <p:nvPr/>
          </p:nvSpPr>
          <p:spPr>
            <a:xfrm>
              <a:off x="2479044" y="725344"/>
              <a:ext cx="1574259" cy="404768"/>
            </a:xfrm>
            <a:prstGeom prst="rect">
              <a:avLst/>
            </a:prstGeom>
            <a:solidFill>
              <a:srgbClr val="F58D76"/>
            </a:solidFill>
            <a:ln w="12700">
              <a:noFill/>
            </a:ln>
          </p:spPr>
          <p:txBody>
            <a:bodyPr anchor="ctr" anchorCtr="0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3" name="文本框 53"/>
          <p:cNvSpPr>
            <a:spLocks noChangeArrowheads="1"/>
          </p:cNvSpPr>
          <p:nvPr/>
        </p:nvSpPr>
        <p:spPr bwMode="auto">
          <a:xfrm>
            <a:off x="572770" y="1275080"/>
            <a:ext cx="40449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数据交互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8600" y="2217420"/>
            <a:ext cx="12152313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首先在文件中导入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Flask.jsonify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包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然后调用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Flask(_name_)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赋值给变量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app: 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app=Flask(_name_)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其次定义一个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json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对象数据，赋值给变量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data: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最后利用路径映射和跳转，定义函数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ShowData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返回值使用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jsonify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 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showData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():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Return 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jsonify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({“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result”:data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})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最后使用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app.run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启动。</a:t>
            </a:r>
          </a:p>
        </p:txBody>
      </p:sp>
      <p:sp>
        <p:nvSpPr>
          <p:cNvPr id="6" name="矩形 5"/>
          <p:cNvSpPr/>
          <p:nvPr/>
        </p:nvSpPr>
        <p:spPr>
          <a:xfrm>
            <a:off x="228600" y="1814513"/>
            <a:ext cx="10906125" cy="461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使用了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flask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里面的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jsonify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扩展包。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83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 w="12700">
            <a:noFill/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247" name="文本框 84"/>
          <p:cNvSpPr/>
          <p:nvPr/>
        </p:nvSpPr>
        <p:spPr>
          <a:xfrm>
            <a:off x="320675" y="339725"/>
            <a:ext cx="20116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轨迹显示</a:t>
            </a: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730250" y="1203325"/>
            <a:ext cx="10262870" cy="44507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838950" y="6002020"/>
            <a:ext cx="67437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用户向浏览器发送http请求即登录以下网址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http://106.14.150.177:3090/hello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1" name="矩形 54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 w="12700">
            <a:noFill/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1282" name="文本框 55"/>
          <p:cNvSpPr/>
          <p:nvPr/>
        </p:nvSpPr>
        <p:spPr>
          <a:xfrm>
            <a:off x="320675" y="339725"/>
            <a:ext cx="20116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轨迹显示</a:t>
            </a:r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791845" y="1144270"/>
            <a:ext cx="10608310" cy="4568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838950" y="6002020"/>
            <a:ext cx="67437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用户向浏览器发送http请求即登录以下网址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http://106.14.150.177:3090/hello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组合 2">
            <a:extLst>
              <a:ext uri="{FF2B5EF4-FFF2-40B4-BE49-F238E27FC236}">
                <a16:creationId xmlns:a16="http://schemas.microsoft.com/office/drawing/2014/main" id="{8FA73025-DC03-44E6-8CCD-EF809F4DF6F6}"/>
              </a:ext>
            </a:extLst>
          </p:cNvPr>
          <p:cNvGrpSpPr>
            <a:grpSpLocks/>
          </p:cNvGrpSpPr>
          <p:nvPr/>
        </p:nvGrpSpPr>
        <p:grpSpPr bwMode="auto">
          <a:xfrm>
            <a:off x="4751388" y="1468438"/>
            <a:ext cx="2173287" cy="1147762"/>
            <a:chOff x="0" y="0"/>
            <a:chExt cx="2174421" cy="1146629"/>
          </a:xfrm>
        </p:grpSpPr>
        <p:sp>
          <p:nvSpPr>
            <p:cNvPr id="25608" name="椭圆 30">
              <a:extLst>
                <a:ext uri="{FF2B5EF4-FFF2-40B4-BE49-F238E27FC236}">
                  <a16:creationId xmlns:a16="http://schemas.microsoft.com/office/drawing/2014/main" id="{95057F53-ADEA-4BB3-834C-7E456C491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0430" y="0"/>
              <a:ext cx="157331" cy="157331"/>
            </a:xfrm>
            <a:prstGeom prst="ellipse">
              <a:avLst/>
            </a:prstGeom>
            <a:solidFill>
              <a:srgbClr val="A1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609" name="任意多边形 31">
              <a:extLst>
                <a:ext uri="{FF2B5EF4-FFF2-40B4-BE49-F238E27FC236}">
                  <a16:creationId xmlns:a16="http://schemas.microsoft.com/office/drawing/2014/main" id="{2C13CC33-E534-4910-925E-B9C49E82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174421" cy="1146629"/>
            </a:xfrm>
            <a:custGeom>
              <a:avLst/>
              <a:gdLst>
                <a:gd name="T0" fmla="*/ 0 w 1415434"/>
                <a:gd name="T1" fmla="*/ 2687301 h 857250"/>
                <a:gd name="T2" fmla="*/ 4664923 w 1415434"/>
                <a:gd name="T3" fmla="*/ 0 h 857250"/>
                <a:gd name="T4" fmla="*/ 5089316 w 1415434"/>
                <a:gd name="T5" fmla="*/ 40650 h 857250"/>
                <a:gd name="T6" fmla="*/ 7883253 w 1415434"/>
                <a:gd name="T7" fmla="*/ 2743907 h 8572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5434"/>
                <a:gd name="T13" fmla="*/ 0 h 857250"/>
                <a:gd name="T14" fmla="*/ 1415434 w 1415434"/>
                <a:gd name="T15" fmla="*/ 857250 h 8572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5434" h="857250">
                  <a:moveTo>
                    <a:pt x="0" y="839566"/>
                  </a:moveTo>
                  <a:lnTo>
                    <a:pt x="837584" y="0"/>
                  </a:lnTo>
                  <a:lnTo>
                    <a:pt x="913784" y="12700"/>
                  </a:lnTo>
                  <a:lnTo>
                    <a:pt x="1415434" y="857250"/>
                  </a:lnTo>
                </a:path>
              </a:pathLst>
            </a:custGeom>
            <a:noFill/>
            <a:ln w="12700">
              <a:solidFill>
                <a:srgbClr val="A1BD7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5603" name="矩形 3">
            <a:extLst>
              <a:ext uri="{FF2B5EF4-FFF2-40B4-BE49-F238E27FC236}">
                <a16:creationId xmlns:a16="http://schemas.microsoft.com/office/drawing/2014/main" id="{4621F98D-6E4E-41CA-BEF5-142D1806AAAF}"/>
              </a:ext>
            </a:extLst>
          </p:cNvPr>
          <p:cNvSpPr>
            <a:spLocks noChangeArrowheads="1"/>
          </p:cNvSpPr>
          <p:nvPr/>
        </p:nvSpPr>
        <p:spPr bwMode="auto">
          <a:xfrm rot="199097">
            <a:off x="3717925" y="2409825"/>
            <a:ext cx="4340225" cy="1784350"/>
          </a:xfrm>
          <a:prstGeom prst="rect">
            <a:avLst/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604" name="文本框 32">
            <a:extLst>
              <a:ext uri="{FF2B5EF4-FFF2-40B4-BE49-F238E27FC236}">
                <a16:creationId xmlns:a16="http://schemas.microsoft.com/office/drawing/2014/main" id="{C6E5297C-D47D-48FE-934F-7E49B31335CE}"/>
              </a:ext>
            </a:extLst>
          </p:cNvPr>
          <p:cNvSpPr>
            <a:spLocks noChangeArrowheads="1"/>
          </p:cNvSpPr>
          <p:nvPr/>
        </p:nvSpPr>
        <p:spPr bwMode="auto">
          <a:xfrm rot="180406">
            <a:off x="4829175" y="2965450"/>
            <a:ext cx="28575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THANKS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5605" name="组合 5">
            <a:extLst>
              <a:ext uri="{FF2B5EF4-FFF2-40B4-BE49-F238E27FC236}">
                <a16:creationId xmlns:a16="http://schemas.microsoft.com/office/drawing/2014/main" id="{3A9117D4-BDAE-472C-B5E7-A2571B581EC0}"/>
              </a:ext>
            </a:extLst>
          </p:cNvPr>
          <p:cNvGrpSpPr>
            <a:grpSpLocks/>
          </p:cNvGrpSpPr>
          <p:nvPr/>
        </p:nvGrpSpPr>
        <p:grpSpPr bwMode="auto">
          <a:xfrm>
            <a:off x="3689350" y="2309813"/>
            <a:ext cx="1001713" cy="1784350"/>
            <a:chOff x="0" y="0"/>
            <a:chExt cx="817387" cy="1456496"/>
          </a:xfrm>
        </p:grpSpPr>
        <p:sp>
          <p:nvSpPr>
            <p:cNvPr id="25606" name="矩形 35">
              <a:extLst>
                <a:ext uri="{FF2B5EF4-FFF2-40B4-BE49-F238E27FC236}">
                  <a16:creationId xmlns:a16="http://schemas.microsoft.com/office/drawing/2014/main" id="{56C6C6B8-C702-491F-86E6-38A1021068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9097">
              <a:off x="0" y="726049"/>
              <a:ext cx="774524" cy="730447"/>
            </a:xfrm>
            <a:prstGeom prst="rect">
              <a:avLst/>
            </a:prstGeom>
            <a:solidFill>
              <a:srgbClr val="FFD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607" name="矩形 38">
              <a:extLst>
                <a:ext uri="{FF2B5EF4-FFF2-40B4-BE49-F238E27FC236}">
                  <a16:creationId xmlns:a16="http://schemas.microsoft.com/office/drawing/2014/main" id="{235B2631-999F-4637-AD10-F3C849C7C1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9097">
              <a:off x="42863" y="0"/>
              <a:ext cx="774524" cy="730447"/>
            </a:xfrm>
            <a:prstGeom prst="rect">
              <a:avLst/>
            </a:prstGeom>
            <a:solidFill>
              <a:srgbClr val="F06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90">
            <a:extLst>
              <a:ext uri="{FF2B5EF4-FFF2-40B4-BE49-F238E27FC236}">
                <a16:creationId xmlns:a16="http://schemas.microsoft.com/office/drawing/2014/main" id="{F1777021-449B-43B6-B4B4-23E28094F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875" y="3028950"/>
            <a:ext cx="469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rgbClr val="FFF6E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3600" b="1">
              <a:solidFill>
                <a:srgbClr val="FFF6E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23" name="文本框 91">
            <a:extLst>
              <a:ext uri="{FF2B5EF4-FFF2-40B4-BE49-F238E27FC236}">
                <a16:creationId xmlns:a16="http://schemas.microsoft.com/office/drawing/2014/main" id="{0344A7C3-00A6-4C21-9C72-6656873C7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4263" y="2989263"/>
            <a:ext cx="4699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rgbClr val="FFF6E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3600" b="1">
              <a:solidFill>
                <a:srgbClr val="FFF6E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24" name="文本框 92">
            <a:extLst>
              <a:ext uri="{FF2B5EF4-FFF2-40B4-BE49-F238E27FC236}">
                <a16:creationId xmlns:a16="http://schemas.microsoft.com/office/drawing/2014/main" id="{364F5C51-5AD2-4000-8E12-DA3D1734B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500" y="5226050"/>
            <a:ext cx="469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rgbClr val="FFF6E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3600" b="1">
              <a:solidFill>
                <a:srgbClr val="FFF6E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25" name="文本框 93">
            <a:extLst>
              <a:ext uri="{FF2B5EF4-FFF2-40B4-BE49-F238E27FC236}">
                <a16:creationId xmlns:a16="http://schemas.microsoft.com/office/drawing/2014/main" id="{95011315-0955-49A2-AFB3-D89B8AF46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5925" y="4298950"/>
            <a:ext cx="469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rgbClr val="FFF6E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3600" b="1">
              <a:solidFill>
                <a:srgbClr val="FFF6E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26" name="文本框 94">
            <a:extLst>
              <a:ext uri="{FF2B5EF4-FFF2-40B4-BE49-F238E27FC236}">
                <a16:creationId xmlns:a16="http://schemas.microsoft.com/office/drawing/2014/main" id="{13496F34-3A3C-4D28-900E-59F867220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9588" y="4298950"/>
            <a:ext cx="469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rgbClr val="FFF6E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3600" b="1">
              <a:solidFill>
                <a:srgbClr val="FFF6E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27" name="矩形 95">
            <a:extLst>
              <a:ext uri="{FF2B5EF4-FFF2-40B4-BE49-F238E27FC236}">
                <a16:creationId xmlns:a16="http://schemas.microsoft.com/office/drawing/2014/main" id="{D3E631B8-B103-46DF-9CF4-83D33A3C2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8" name="文本框 96">
            <a:extLst>
              <a:ext uri="{FF2B5EF4-FFF2-40B4-BE49-F238E27FC236}">
                <a16:creationId xmlns:a16="http://schemas.microsoft.com/office/drawing/2014/main" id="{F987A438-93E1-4174-AE01-88139A987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339725"/>
            <a:ext cx="203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整体设计</a:t>
            </a:r>
          </a:p>
        </p:txBody>
      </p:sp>
      <p:pic>
        <p:nvPicPr>
          <p:cNvPr id="5129" name="图片 34" descr="C:\Users\Wesley\Downloads\QQ\北斗车载导航系统设计.png">
            <a:extLst>
              <a:ext uri="{FF2B5EF4-FFF2-40B4-BE49-F238E27FC236}">
                <a16:creationId xmlns:a16="http://schemas.microsoft.com/office/drawing/2014/main" id="{97B34201-7D8D-453E-9009-D41A669A2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1455738"/>
            <a:ext cx="8639175" cy="42195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椭圆 77">
            <a:extLst>
              <a:ext uri="{FF2B5EF4-FFF2-40B4-BE49-F238E27FC236}">
                <a16:creationId xmlns:a16="http://schemas.microsoft.com/office/drawing/2014/main" id="{2F5EDE96-9A6A-48F9-B336-17570F5C8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300" y="3586163"/>
            <a:ext cx="228600" cy="228600"/>
          </a:xfrm>
          <a:prstGeom prst="ellipse">
            <a:avLst/>
          </a:prstGeom>
          <a:solidFill>
            <a:srgbClr val="FFDD6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9" name="椭圆 78">
            <a:extLst>
              <a:ext uri="{FF2B5EF4-FFF2-40B4-BE49-F238E27FC236}">
                <a16:creationId xmlns:a16="http://schemas.microsoft.com/office/drawing/2014/main" id="{AFC8263C-91F1-4BF6-B2E0-D542ACB8E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2740" y="1755458"/>
            <a:ext cx="228600" cy="228600"/>
          </a:xfrm>
          <a:prstGeom prst="ellipse">
            <a:avLst/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50" name="矩形 81">
            <a:extLst>
              <a:ext uri="{FF2B5EF4-FFF2-40B4-BE49-F238E27FC236}">
                <a16:creationId xmlns:a16="http://schemas.microsoft.com/office/drawing/2014/main" id="{61645C2B-D90F-4602-B587-15BAD8213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51" name="文本框 82">
            <a:extLst>
              <a:ext uri="{FF2B5EF4-FFF2-40B4-BE49-F238E27FC236}">
                <a16:creationId xmlns:a16="http://schemas.microsoft.com/office/drawing/2014/main" id="{A59E4A00-A5D5-4057-BD90-F10F128B9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339725"/>
            <a:ext cx="203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整体设计</a:t>
            </a:r>
          </a:p>
        </p:txBody>
      </p:sp>
      <p:sp>
        <p:nvSpPr>
          <p:cNvPr id="6152" name="文本框 50">
            <a:extLst>
              <a:ext uri="{FF2B5EF4-FFF2-40B4-BE49-F238E27FC236}">
                <a16:creationId xmlns:a16="http://schemas.microsoft.com/office/drawing/2014/main" id="{0EA34F68-DD4B-4809-9165-E0F66B887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633538"/>
            <a:ext cx="808037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zh-CN" sz="2400" dirty="0"/>
              <a:t>主要应用的技术是北斗模块信号的采集、解析、将信号通过</a:t>
            </a:r>
            <a:r>
              <a:rPr lang="en-US" altLang="zh-CN" sz="2400" dirty="0"/>
              <a:t>4G</a:t>
            </a:r>
            <a:r>
              <a:rPr lang="zh-CN" altLang="zh-CN" sz="2400" dirty="0"/>
              <a:t>或</a:t>
            </a:r>
            <a:r>
              <a:rPr lang="en-US" altLang="zh-CN" sz="2400" dirty="0"/>
              <a:t>GPRS</a:t>
            </a:r>
            <a:r>
              <a:rPr lang="zh-CN" altLang="zh-CN" sz="2400" dirty="0"/>
              <a:t>等传至服务器，客户端与服务器通信，获取设备位置信息，实现定位轨迹跟踪等。大概都包含这三大部分，定位设备、服务器、客户端。</a:t>
            </a:r>
            <a:endParaRPr lang="en-US" altLang="zh-CN" sz="2400" dirty="0"/>
          </a:p>
          <a:p>
            <a:pPr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zh-CN" sz="2400" dirty="0"/>
              <a:t>北斗模块获取定位信息后，经</a:t>
            </a:r>
            <a:r>
              <a:rPr lang="en-US" altLang="zh-CN" sz="2400" dirty="0"/>
              <a:t>STM32</a:t>
            </a:r>
            <a:r>
              <a:rPr lang="zh-CN" altLang="zh-CN" sz="2400" dirty="0"/>
              <a:t>初步处理，即可经由</a:t>
            </a:r>
            <a:r>
              <a:rPr lang="en-US" altLang="zh-CN" sz="2400" dirty="0"/>
              <a:t>GPRS</a:t>
            </a:r>
            <a:r>
              <a:rPr lang="zh-CN" altLang="zh-CN" sz="2400" dirty="0"/>
              <a:t>网络传送到服务器后台，在后台进行进一步整合，供用户访问。最后，当用户在网页中查询某车的位置时，系统将把位置信息实时映射至地图上，形成轨迹，用户可以通过网页实时观测车行轨迹。</a:t>
            </a:r>
            <a:endParaRPr lang="en-US" altLang="zh-CN" sz="2400" dirty="0"/>
          </a:p>
          <a:p>
            <a:pPr>
              <a:buFont typeface="Arial" panose="020B0604020202020204" pitchFamily="34" charset="0"/>
              <a:buNone/>
            </a:pPr>
            <a:endParaRPr lang="zh-CN" altLang="zh-CN" sz="2400" dirty="0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9">
            <a:extLst>
              <a:ext uri="{FF2B5EF4-FFF2-40B4-BE49-F238E27FC236}">
                <a16:creationId xmlns:a16="http://schemas.microsoft.com/office/drawing/2014/main" id="{074A2A00-07AD-4DDE-806D-FE10938D0546}"/>
              </a:ext>
            </a:extLst>
          </p:cNvPr>
          <p:cNvGrpSpPr>
            <a:grpSpLocks/>
          </p:cNvGrpSpPr>
          <p:nvPr/>
        </p:nvGrpSpPr>
        <p:grpSpPr bwMode="auto">
          <a:xfrm>
            <a:off x="1336675" y="2541588"/>
            <a:ext cx="2466975" cy="2343150"/>
            <a:chOff x="0" y="0"/>
            <a:chExt cx="2467610" cy="2343150"/>
          </a:xfrm>
        </p:grpSpPr>
        <p:sp>
          <p:nvSpPr>
            <p:cNvPr id="7186" name="矩形 2">
              <a:extLst>
                <a:ext uri="{FF2B5EF4-FFF2-40B4-BE49-F238E27FC236}">
                  <a16:creationId xmlns:a16="http://schemas.microsoft.com/office/drawing/2014/main" id="{2ABD77E5-D7C0-48BF-85E4-7B748DA33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467610" cy="1276350"/>
            </a:xfrm>
            <a:prstGeom prst="rect">
              <a:avLst/>
            </a:prstGeom>
            <a:solidFill>
              <a:srgbClr val="A1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187" name="任意多边形 7">
              <a:extLst>
                <a:ext uri="{FF2B5EF4-FFF2-40B4-BE49-F238E27FC236}">
                  <a16:creationId xmlns:a16="http://schemas.microsoft.com/office/drawing/2014/main" id="{77EE51DC-6040-4C13-822E-1092F8DA7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860" y="1238250"/>
              <a:ext cx="647700" cy="1104900"/>
            </a:xfrm>
            <a:custGeom>
              <a:avLst/>
              <a:gdLst>
                <a:gd name="T0" fmla="*/ 361950 w 647700"/>
                <a:gd name="T1" fmla="*/ 19050 h 1104900"/>
                <a:gd name="T2" fmla="*/ 114300 w 647700"/>
                <a:gd name="T3" fmla="*/ 495300 h 1104900"/>
                <a:gd name="T4" fmla="*/ 361950 w 647700"/>
                <a:gd name="T5" fmla="*/ 495300 h 1104900"/>
                <a:gd name="T6" fmla="*/ 0 w 647700"/>
                <a:gd name="T7" fmla="*/ 1104900 h 1104900"/>
                <a:gd name="T8" fmla="*/ 609600 w 647700"/>
                <a:gd name="T9" fmla="*/ 400050 h 1104900"/>
                <a:gd name="T10" fmla="*/ 361950 w 647700"/>
                <a:gd name="T11" fmla="*/ 400050 h 1104900"/>
                <a:gd name="T12" fmla="*/ 647700 w 647700"/>
                <a:gd name="T13" fmla="*/ 0 h 11049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7700"/>
                <a:gd name="T22" fmla="*/ 0 h 1104900"/>
                <a:gd name="T23" fmla="*/ 647700 w 647700"/>
                <a:gd name="T24" fmla="*/ 1104900 h 11049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7700" h="1104900">
                  <a:moveTo>
                    <a:pt x="361950" y="19050"/>
                  </a:moveTo>
                  <a:lnTo>
                    <a:pt x="114300" y="495300"/>
                  </a:lnTo>
                  <a:lnTo>
                    <a:pt x="361950" y="495300"/>
                  </a:lnTo>
                  <a:lnTo>
                    <a:pt x="0" y="1104900"/>
                  </a:lnTo>
                  <a:lnTo>
                    <a:pt x="609600" y="400050"/>
                  </a:lnTo>
                  <a:lnTo>
                    <a:pt x="361950" y="400050"/>
                  </a:lnTo>
                  <a:lnTo>
                    <a:pt x="647700" y="0"/>
                  </a:lnTo>
                </a:path>
              </a:pathLst>
            </a:custGeom>
            <a:solidFill>
              <a:srgbClr val="6881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7171" name="组合 58">
            <a:extLst>
              <a:ext uri="{FF2B5EF4-FFF2-40B4-BE49-F238E27FC236}">
                <a16:creationId xmlns:a16="http://schemas.microsoft.com/office/drawing/2014/main" id="{92F3EB86-8038-4583-AFCE-8E89DF5ED6F3}"/>
              </a:ext>
            </a:extLst>
          </p:cNvPr>
          <p:cNvGrpSpPr>
            <a:grpSpLocks/>
          </p:cNvGrpSpPr>
          <p:nvPr/>
        </p:nvGrpSpPr>
        <p:grpSpPr bwMode="auto">
          <a:xfrm>
            <a:off x="4737100" y="2570163"/>
            <a:ext cx="2468563" cy="2343150"/>
            <a:chOff x="0" y="0"/>
            <a:chExt cx="2467610" cy="2343150"/>
          </a:xfrm>
        </p:grpSpPr>
        <p:sp>
          <p:nvSpPr>
            <p:cNvPr id="7184" name="矩形 59">
              <a:extLst>
                <a:ext uri="{FF2B5EF4-FFF2-40B4-BE49-F238E27FC236}">
                  <a16:creationId xmlns:a16="http://schemas.microsoft.com/office/drawing/2014/main" id="{F35D6F1F-1EA1-45B6-89A0-6DA5722C4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467610" cy="1276350"/>
            </a:xfrm>
            <a:prstGeom prst="rect">
              <a:avLst/>
            </a:prstGeom>
            <a:solidFill>
              <a:srgbClr val="F58D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185" name="任意多边形 60">
              <a:extLst>
                <a:ext uri="{FF2B5EF4-FFF2-40B4-BE49-F238E27FC236}">
                  <a16:creationId xmlns:a16="http://schemas.microsoft.com/office/drawing/2014/main" id="{0D3344A1-ED57-4089-9FF2-EE54434E8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860" y="1238250"/>
              <a:ext cx="647700" cy="1104900"/>
            </a:xfrm>
            <a:custGeom>
              <a:avLst/>
              <a:gdLst>
                <a:gd name="T0" fmla="*/ 361950 w 647700"/>
                <a:gd name="T1" fmla="*/ 19050 h 1104900"/>
                <a:gd name="T2" fmla="*/ 114300 w 647700"/>
                <a:gd name="T3" fmla="*/ 495300 h 1104900"/>
                <a:gd name="T4" fmla="*/ 361950 w 647700"/>
                <a:gd name="T5" fmla="*/ 495300 h 1104900"/>
                <a:gd name="T6" fmla="*/ 0 w 647700"/>
                <a:gd name="T7" fmla="*/ 1104900 h 1104900"/>
                <a:gd name="T8" fmla="*/ 609600 w 647700"/>
                <a:gd name="T9" fmla="*/ 400050 h 1104900"/>
                <a:gd name="T10" fmla="*/ 361950 w 647700"/>
                <a:gd name="T11" fmla="*/ 400050 h 1104900"/>
                <a:gd name="T12" fmla="*/ 647700 w 647700"/>
                <a:gd name="T13" fmla="*/ 0 h 11049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7700"/>
                <a:gd name="T22" fmla="*/ 0 h 1104900"/>
                <a:gd name="T23" fmla="*/ 647700 w 647700"/>
                <a:gd name="T24" fmla="*/ 1104900 h 11049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7700" h="1104900">
                  <a:moveTo>
                    <a:pt x="361950" y="19050"/>
                  </a:moveTo>
                  <a:lnTo>
                    <a:pt x="114300" y="495300"/>
                  </a:lnTo>
                  <a:lnTo>
                    <a:pt x="361950" y="495300"/>
                  </a:lnTo>
                  <a:lnTo>
                    <a:pt x="0" y="1104900"/>
                  </a:lnTo>
                  <a:lnTo>
                    <a:pt x="609600" y="400050"/>
                  </a:lnTo>
                  <a:lnTo>
                    <a:pt x="361950" y="400050"/>
                  </a:lnTo>
                  <a:lnTo>
                    <a:pt x="647700" y="0"/>
                  </a:lnTo>
                </a:path>
              </a:pathLst>
            </a:custGeom>
            <a:solidFill>
              <a:srgbClr val="A028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7172" name="组合 61">
            <a:extLst>
              <a:ext uri="{FF2B5EF4-FFF2-40B4-BE49-F238E27FC236}">
                <a16:creationId xmlns:a16="http://schemas.microsoft.com/office/drawing/2014/main" id="{91A92A25-EC6B-467F-820B-E4B3AD6D4149}"/>
              </a:ext>
            </a:extLst>
          </p:cNvPr>
          <p:cNvGrpSpPr>
            <a:grpSpLocks/>
          </p:cNvGrpSpPr>
          <p:nvPr/>
        </p:nvGrpSpPr>
        <p:grpSpPr bwMode="auto">
          <a:xfrm>
            <a:off x="8126413" y="2541588"/>
            <a:ext cx="2468562" cy="2343150"/>
            <a:chOff x="0" y="0"/>
            <a:chExt cx="2467610" cy="2343150"/>
          </a:xfrm>
        </p:grpSpPr>
        <p:sp>
          <p:nvSpPr>
            <p:cNvPr id="7182" name="矩形 62">
              <a:extLst>
                <a:ext uri="{FF2B5EF4-FFF2-40B4-BE49-F238E27FC236}">
                  <a16:creationId xmlns:a16="http://schemas.microsoft.com/office/drawing/2014/main" id="{8FF95DB9-6A72-4985-8D2E-756331257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467610" cy="1276350"/>
            </a:xfrm>
            <a:prstGeom prst="rect">
              <a:avLst/>
            </a:prstGeom>
            <a:solidFill>
              <a:srgbClr val="FFD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183" name="任意多边形 63">
              <a:extLst>
                <a:ext uri="{FF2B5EF4-FFF2-40B4-BE49-F238E27FC236}">
                  <a16:creationId xmlns:a16="http://schemas.microsoft.com/office/drawing/2014/main" id="{956B27D7-67BA-422A-B90C-D7FE00CF9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860" y="1238250"/>
              <a:ext cx="647700" cy="1104900"/>
            </a:xfrm>
            <a:custGeom>
              <a:avLst/>
              <a:gdLst>
                <a:gd name="T0" fmla="*/ 361950 w 647700"/>
                <a:gd name="T1" fmla="*/ 19050 h 1104900"/>
                <a:gd name="T2" fmla="*/ 114300 w 647700"/>
                <a:gd name="T3" fmla="*/ 495300 h 1104900"/>
                <a:gd name="T4" fmla="*/ 361950 w 647700"/>
                <a:gd name="T5" fmla="*/ 495300 h 1104900"/>
                <a:gd name="T6" fmla="*/ 0 w 647700"/>
                <a:gd name="T7" fmla="*/ 1104900 h 1104900"/>
                <a:gd name="T8" fmla="*/ 609600 w 647700"/>
                <a:gd name="T9" fmla="*/ 400050 h 1104900"/>
                <a:gd name="T10" fmla="*/ 361950 w 647700"/>
                <a:gd name="T11" fmla="*/ 400050 h 1104900"/>
                <a:gd name="T12" fmla="*/ 647700 w 647700"/>
                <a:gd name="T13" fmla="*/ 0 h 11049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7700"/>
                <a:gd name="T22" fmla="*/ 0 h 1104900"/>
                <a:gd name="T23" fmla="*/ 647700 w 647700"/>
                <a:gd name="T24" fmla="*/ 1104900 h 11049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7700" h="1104900">
                  <a:moveTo>
                    <a:pt x="361950" y="19050"/>
                  </a:moveTo>
                  <a:lnTo>
                    <a:pt x="114300" y="495300"/>
                  </a:lnTo>
                  <a:lnTo>
                    <a:pt x="361950" y="495300"/>
                  </a:lnTo>
                  <a:lnTo>
                    <a:pt x="0" y="1104900"/>
                  </a:lnTo>
                  <a:lnTo>
                    <a:pt x="609600" y="400050"/>
                  </a:lnTo>
                  <a:lnTo>
                    <a:pt x="361950" y="400050"/>
                  </a:lnTo>
                  <a:lnTo>
                    <a:pt x="647700" y="0"/>
                  </a:lnTo>
                </a:path>
              </a:pathLst>
            </a:custGeom>
            <a:solidFill>
              <a:srgbClr val="C09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7173" name="文本框 76">
            <a:extLst>
              <a:ext uri="{FF2B5EF4-FFF2-40B4-BE49-F238E27FC236}">
                <a16:creationId xmlns:a16="http://schemas.microsoft.com/office/drawing/2014/main" id="{C28B5159-4DEA-4B59-9297-92A10374D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2682875"/>
            <a:ext cx="233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/>
              <a:t>ATK1218-BD</a:t>
            </a:r>
            <a:r>
              <a:rPr lang="zh-CN" altLang="zh-CN" sz="2400"/>
              <a:t>模块</a:t>
            </a:r>
            <a:endParaRPr lang="zh-CN" altLang="en-US" sz="2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4" name="文本框 77">
            <a:extLst>
              <a:ext uri="{FF2B5EF4-FFF2-40B4-BE49-F238E27FC236}">
                <a16:creationId xmlns:a16="http://schemas.microsoft.com/office/drawing/2014/main" id="{A13EBDDA-1B9D-4004-8E32-361EEE3D3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537" y="2705100"/>
            <a:ext cx="23653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dirty="0"/>
              <a:t>STM32F103</a:t>
            </a:r>
            <a:r>
              <a:rPr lang="zh-CN" altLang="zh-CN" sz="2400" dirty="0"/>
              <a:t>开发板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5" name="文本框 78">
            <a:extLst>
              <a:ext uri="{FF2B5EF4-FFF2-40B4-BE49-F238E27FC236}">
                <a16:creationId xmlns:a16="http://schemas.microsoft.com/office/drawing/2014/main" id="{0F0E4F5C-C707-4C87-A377-E473440D2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7850" y="2700338"/>
            <a:ext cx="191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dirty="0"/>
              <a:t>SIM800C</a:t>
            </a:r>
            <a:r>
              <a:rPr lang="zh-CN" altLang="zh-CN" sz="2400" dirty="0"/>
              <a:t>芯片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6" name="矩形 79">
            <a:extLst>
              <a:ext uri="{FF2B5EF4-FFF2-40B4-BE49-F238E27FC236}">
                <a16:creationId xmlns:a16="http://schemas.microsoft.com/office/drawing/2014/main" id="{352FC644-E161-4D70-8126-14CEA40E9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7" name="文本框 80">
            <a:extLst>
              <a:ext uri="{FF2B5EF4-FFF2-40B4-BE49-F238E27FC236}">
                <a16:creationId xmlns:a16="http://schemas.microsoft.com/office/drawing/2014/main" id="{8FCD1E28-EF8B-47AF-91B1-7EF6AF354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339725"/>
            <a:ext cx="41544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硬件部分  </a:t>
            </a:r>
            <a:r>
              <a:rPr lang="zh-CN" altLang="en-US" sz="3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定位设备</a:t>
            </a:r>
          </a:p>
        </p:txBody>
      </p:sp>
      <p:sp>
        <p:nvSpPr>
          <p:cNvPr id="7178" name="文本框 1">
            <a:extLst>
              <a:ext uri="{FF2B5EF4-FFF2-40B4-BE49-F238E27FC236}">
                <a16:creationId xmlns:a16="http://schemas.microsoft.com/office/drawing/2014/main" id="{2ABF107B-75F9-4ECC-8B7F-50666F94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25" y="1020763"/>
            <a:ext cx="101663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硬件</a:t>
            </a:r>
            <a:r>
              <a:rPr lang="zh-CN" altLang="zh-CN" dirty="0"/>
              <a:t>部分主要包含三个模块：</a:t>
            </a:r>
            <a:r>
              <a:rPr lang="en-US" altLang="zh-CN" dirty="0"/>
              <a:t>STM32F103</a:t>
            </a:r>
            <a:r>
              <a:rPr lang="zh-CN" altLang="zh-CN" dirty="0"/>
              <a:t>开发板、</a:t>
            </a:r>
            <a:r>
              <a:rPr lang="en-US" altLang="zh-CN" dirty="0"/>
              <a:t>ATK1218-BD</a:t>
            </a:r>
            <a:r>
              <a:rPr lang="zh-CN" altLang="zh-CN" dirty="0"/>
              <a:t>模块、</a:t>
            </a:r>
            <a:r>
              <a:rPr lang="en-US" altLang="zh-CN" dirty="0"/>
              <a:t>SIM800C</a:t>
            </a:r>
            <a:r>
              <a:rPr lang="zh-CN" altLang="zh-CN" dirty="0"/>
              <a:t>芯片。</a:t>
            </a:r>
            <a:r>
              <a:rPr lang="en-US" altLang="zh-CN" dirty="0"/>
              <a:t>STM32</a:t>
            </a:r>
            <a:r>
              <a:rPr lang="zh-CN" altLang="zh-CN" dirty="0"/>
              <a:t>通过串口</a:t>
            </a:r>
            <a:r>
              <a:rPr lang="en-US" altLang="zh-CN" dirty="0"/>
              <a:t>2</a:t>
            </a:r>
            <a:r>
              <a:rPr lang="zh-CN" altLang="zh-CN" dirty="0"/>
              <a:t>（</a:t>
            </a:r>
            <a:r>
              <a:rPr lang="en-US" altLang="zh-CN" dirty="0"/>
              <a:t>USART2</a:t>
            </a:r>
            <a:r>
              <a:rPr lang="zh-CN" altLang="zh-CN" dirty="0"/>
              <a:t>）接收北斗定位模块传来的位置信息，解析出经纬度后，通过串口</a:t>
            </a:r>
            <a:r>
              <a:rPr lang="en-US" altLang="zh-CN" dirty="0"/>
              <a:t>3</a:t>
            </a:r>
            <a:r>
              <a:rPr lang="zh-CN" altLang="zh-CN" dirty="0"/>
              <a:t>（</a:t>
            </a:r>
            <a:r>
              <a:rPr lang="en-US" altLang="zh-CN" dirty="0"/>
              <a:t>USART3</a:t>
            </a:r>
            <a:r>
              <a:rPr lang="zh-CN" altLang="zh-CN" dirty="0"/>
              <a:t>）与</a:t>
            </a:r>
            <a:r>
              <a:rPr lang="en-US" altLang="zh-CN" dirty="0"/>
              <a:t>GPRS</a:t>
            </a:r>
            <a:r>
              <a:rPr lang="zh-CN" altLang="zh-CN" dirty="0"/>
              <a:t>模块通信，然后</a:t>
            </a:r>
            <a:r>
              <a:rPr lang="en-US" altLang="zh-CN" dirty="0"/>
              <a:t>STM32</a:t>
            </a:r>
            <a:r>
              <a:rPr lang="zh-CN" altLang="zh-CN" dirty="0"/>
              <a:t>利用</a:t>
            </a:r>
            <a:r>
              <a:rPr lang="en-US" altLang="zh-CN" dirty="0"/>
              <a:t>AT</a:t>
            </a:r>
            <a:r>
              <a:rPr lang="zh-CN" altLang="zh-CN" dirty="0"/>
              <a:t>指令控制</a:t>
            </a:r>
            <a:r>
              <a:rPr lang="en-US" altLang="zh-CN" dirty="0"/>
              <a:t>GPRS</a:t>
            </a:r>
            <a:r>
              <a:rPr lang="zh-CN" altLang="zh-CN" dirty="0"/>
              <a:t>模块与服务器进行</a:t>
            </a:r>
            <a:r>
              <a:rPr lang="en-US" altLang="zh-CN" dirty="0"/>
              <a:t>TCP</a:t>
            </a:r>
            <a:r>
              <a:rPr lang="zh-CN" altLang="zh-CN" dirty="0"/>
              <a:t>通信，以将经纬度发送给服务器供后续处理。</a:t>
            </a:r>
            <a:endParaRPr lang="zh-CN" altLang="en-US" dirty="0"/>
          </a:p>
        </p:txBody>
      </p:sp>
      <p:pic>
        <p:nvPicPr>
          <p:cNvPr id="7179" name="图片 28" descr="C:\Users\Wesley\Downloads\QQ\MobileFile\1625307963657.jpg">
            <a:extLst>
              <a:ext uri="{FF2B5EF4-FFF2-40B4-BE49-F238E27FC236}">
                <a16:creationId xmlns:a16="http://schemas.microsoft.com/office/drawing/2014/main" id="{493A1E1B-5E87-4A6A-93D8-8D27EC4AD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2" t="51637" r="23080" b="12654"/>
          <a:stretch>
            <a:fillRect/>
          </a:stretch>
        </p:blipFill>
        <p:spPr bwMode="auto">
          <a:xfrm>
            <a:off x="1069975" y="4848225"/>
            <a:ext cx="18923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图片 29" descr="C:\Users\Wesley\Downloads\QQ\MobileFile\1625308997272.jpg">
            <a:extLst>
              <a:ext uri="{FF2B5EF4-FFF2-40B4-BE49-F238E27FC236}">
                <a16:creationId xmlns:a16="http://schemas.microsoft.com/office/drawing/2014/main" id="{C1740442-8F31-4BDD-9D00-2011F7EAA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" t="42998" r="3607" b="2785"/>
          <a:stretch>
            <a:fillRect/>
          </a:stretch>
        </p:blipFill>
        <p:spPr bwMode="auto">
          <a:xfrm>
            <a:off x="4808538" y="4884738"/>
            <a:ext cx="1962150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图片 30" descr="C:\Users\Wesley\Downloads\QQ\MobileFile\592194984.jpg">
            <a:extLst>
              <a:ext uri="{FF2B5EF4-FFF2-40B4-BE49-F238E27FC236}">
                <a16:creationId xmlns:a16="http://schemas.microsoft.com/office/drawing/2014/main" id="{D8610170-EDF0-4DFE-91A6-6E9D2F1C4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" t="27448" r="5762" b="14838"/>
          <a:stretch>
            <a:fillRect/>
          </a:stretch>
        </p:blipFill>
        <p:spPr bwMode="auto">
          <a:xfrm>
            <a:off x="8086725" y="4884738"/>
            <a:ext cx="2165350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87">
            <a:extLst>
              <a:ext uri="{FF2B5EF4-FFF2-40B4-BE49-F238E27FC236}">
                <a16:creationId xmlns:a16="http://schemas.microsoft.com/office/drawing/2014/main" id="{C27B418F-4815-4EAE-B606-6D6646BBE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5" name="文本框 88">
            <a:extLst>
              <a:ext uri="{FF2B5EF4-FFF2-40B4-BE49-F238E27FC236}">
                <a16:creationId xmlns:a16="http://schemas.microsoft.com/office/drawing/2014/main" id="{19DB1F2F-935F-4C78-AC02-B1E39B59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339725"/>
            <a:ext cx="58626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硬件部分 </a:t>
            </a:r>
            <a:r>
              <a:rPr lang="zh-CN" altLang="en-US" sz="3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定位设备连接串口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B30DACA-22DD-4D5C-829A-0D95667A0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953945"/>
              </p:ext>
            </p:extLst>
          </p:nvPr>
        </p:nvGraphicFramePr>
        <p:xfrm>
          <a:off x="6183313" y="1736724"/>
          <a:ext cx="5049837" cy="3852863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683279">
                  <a:extLst>
                    <a:ext uri="{9D8B030D-6E8A-4147-A177-3AD203B41FA5}">
                      <a16:colId xmlns:a16="http://schemas.microsoft.com/office/drawing/2014/main" val="2164916536"/>
                    </a:ext>
                  </a:extLst>
                </a:gridCol>
                <a:gridCol w="1683279">
                  <a:extLst>
                    <a:ext uri="{9D8B030D-6E8A-4147-A177-3AD203B41FA5}">
                      <a16:colId xmlns:a16="http://schemas.microsoft.com/office/drawing/2014/main" val="1328422762"/>
                    </a:ext>
                  </a:extLst>
                </a:gridCol>
                <a:gridCol w="1683279">
                  <a:extLst>
                    <a:ext uri="{9D8B030D-6E8A-4147-A177-3AD203B41FA5}">
                      <a16:colId xmlns:a16="http://schemas.microsoft.com/office/drawing/2014/main" val="1460287581"/>
                    </a:ext>
                  </a:extLst>
                </a:gridCol>
              </a:tblGrid>
              <a:tr h="55040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STM32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ATK1218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SIM800C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extLst>
                  <a:ext uri="{0D108BD9-81ED-4DB2-BD59-A6C34878D82A}">
                    <a16:rowId xmlns:a16="http://schemas.microsoft.com/office/drawing/2014/main" val="150513111"/>
                  </a:ext>
                </a:extLst>
              </a:tr>
              <a:tr h="55040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PB10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-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SRXD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extLst>
                  <a:ext uri="{0D108BD9-81ED-4DB2-BD59-A6C34878D82A}">
                    <a16:rowId xmlns:a16="http://schemas.microsoft.com/office/drawing/2014/main" val="3835113615"/>
                  </a:ext>
                </a:extLst>
              </a:tr>
              <a:tr h="55040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PB11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-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STXD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extLst>
                  <a:ext uri="{0D108BD9-81ED-4DB2-BD59-A6C34878D82A}">
                    <a16:rowId xmlns:a16="http://schemas.microsoft.com/office/drawing/2014/main" val="4020356385"/>
                  </a:ext>
                </a:extLst>
              </a:tr>
              <a:tr h="55040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PA2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RXD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-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extLst>
                  <a:ext uri="{0D108BD9-81ED-4DB2-BD59-A6C34878D82A}">
                    <a16:rowId xmlns:a16="http://schemas.microsoft.com/office/drawing/2014/main" val="3755911621"/>
                  </a:ext>
                </a:extLst>
              </a:tr>
              <a:tr h="55040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PA3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TXD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-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extLst>
                  <a:ext uri="{0D108BD9-81ED-4DB2-BD59-A6C34878D82A}">
                    <a16:rowId xmlns:a16="http://schemas.microsoft.com/office/drawing/2014/main" val="724017818"/>
                  </a:ext>
                </a:extLst>
              </a:tr>
              <a:tr h="55040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GND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GND</a:t>
                      </a:r>
                      <a:r>
                        <a:rPr lang="zh-CN" sz="1800" kern="100">
                          <a:effectLst/>
                        </a:rPr>
                        <a:t>、</a:t>
                      </a:r>
                      <a:r>
                        <a:rPr lang="en-US" sz="1800" kern="100">
                          <a:effectLst/>
                        </a:rPr>
                        <a:t>PPS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GND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extLst>
                  <a:ext uri="{0D108BD9-81ED-4DB2-BD59-A6C34878D82A}">
                    <a16:rowId xmlns:a16="http://schemas.microsoft.com/office/drawing/2014/main" val="4140038287"/>
                  </a:ext>
                </a:extLst>
              </a:tr>
              <a:tr h="55040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VCC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VCC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-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extLst>
                  <a:ext uri="{0D108BD9-81ED-4DB2-BD59-A6C34878D82A}">
                    <a16:rowId xmlns:a16="http://schemas.microsoft.com/office/drawing/2014/main" val="506997420"/>
                  </a:ext>
                </a:extLst>
              </a:tr>
            </a:tbl>
          </a:graphicData>
        </a:graphic>
      </p:graphicFrame>
      <p:pic>
        <p:nvPicPr>
          <p:cNvPr id="8228" name="图片 3">
            <a:extLst>
              <a:ext uri="{FF2B5EF4-FFF2-40B4-BE49-F238E27FC236}">
                <a16:creationId xmlns:a16="http://schemas.microsoft.com/office/drawing/2014/main" id="{F2376EAF-E24F-43EE-8D4B-B330B0A27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1700213"/>
            <a:ext cx="5233988" cy="392588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87">
            <a:extLst>
              <a:ext uri="{FF2B5EF4-FFF2-40B4-BE49-F238E27FC236}">
                <a16:creationId xmlns:a16="http://schemas.microsoft.com/office/drawing/2014/main" id="{4DCEE93B-CA09-4048-AB0C-0E9C369C5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19" name="文本框 88">
            <a:extLst>
              <a:ext uri="{FF2B5EF4-FFF2-40B4-BE49-F238E27FC236}">
                <a16:creationId xmlns:a16="http://schemas.microsoft.com/office/drawing/2014/main" id="{C74FB804-550F-4B2B-A2F6-7F37E5F9C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339725"/>
            <a:ext cx="5400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硬件部分 </a:t>
            </a:r>
            <a:r>
              <a:rPr lang="zh-CN" altLang="en-US" sz="3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解析经纬度信息</a:t>
            </a:r>
          </a:p>
        </p:txBody>
      </p:sp>
      <p:sp>
        <p:nvSpPr>
          <p:cNvPr id="9220" name="矩形 1">
            <a:extLst>
              <a:ext uri="{FF2B5EF4-FFF2-40B4-BE49-F238E27FC236}">
                <a16:creationId xmlns:a16="http://schemas.microsoft.com/office/drawing/2014/main" id="{1044082D-165D-4173-93FE-DF625FD38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1187450"/>
            <a:ext cx="11328400" cy="480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6A737D"/>
                </a:solidFill>
                <a:latin typeface="Consolas" panose="020B0609020204030204" pitchFamily="49" charset="0"/>
              </a:rPr>
              <a:t>//</a:t>
            </a:r>
            <a:r>
              <a:rPr lang="zh-CN" altLang="en-US">
                <a:solidFill>
                  <a:srgbClr val="6A737D"/>
                </a:solidFill>
                <a:latin typeface="Consolas" panose="020B0609020204030204" pitchFamily="49" charset="0"/>
              </a:rPr>
              <a:t>显示</a:t>
            </a:r>
            <a:r>
              <a:rPr lang="en-US" altLang="zh-CN">
                <a:solidFill>
                  <a:srgbClr val="6A737D"/>
                </a:solidFill>
                <a:latin typeface="Consolas" panose="020B0609020204030204" pitchFamily="49" charset="0"/>
              </a:rPr>
              <a:t>GPS</a:t>
            </a:r>
            <a:r>
              <a:rPr lang="zh-CN" altLang="en-US">
                <a:solidFill>
                  <a:srgbClr val="6A737D"/>
                </a:solidFill>
                <a:latin typeface="Consolas" panose="020B0609020204030204" pitchFamily="49" charset="0"/>
              </a:rPr>
              <a:t>定位信息 </a:t>
            </a:r>
            <a:endParaRPr lang="zh-CN" altLang="en-US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altLang="zh-CN">
                <a:solidFill>
                  <a:srgbClr val="D73A4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 </a:t>
            </a:r>
            <a:r>
              <a:rPr lang="en-US" altLang="zh-CN">
                <a:solidFill>
                  <a:srgbClr val="6F42C1"/>
                </a:solidFill>
                <a:latin typeface="Consolas" panose="020B0609020204030204" pitchFamily="49" charset="0"/>
              </a:rPr>
              <a:t>Gps_Msg_Show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>
                <a:solidFill>
                  <a:srgbClr val="D73A4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>
                <a:solidFill>
                  <a:srgbClr val="D73A49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 tp;          </a:t>
            </a:r>
          </a:p>
          <a:p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    POINT_COLOR</a:t>
            </a:r>
            <a:r>
              <a:rPr lang="en-US" altLang="zh-CN">
                <a:solidFill>
                  <a:srgbClr val="D73A49"/>
                </a:solidFill>
                <a:latin typeface="Consolas" panose="020B0609020204030204" pitchFamily="49" charset="0"/>
              </a:rPr>
              <a:t>=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BLUE;    </a:t>
            </a:r>
          </a:p>
          <a:p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    tp</a:t>
            </a:r>
            <a:r>
              <a:rPr lang="en-US" altLang="zh-CN">
                <a:solidFill>
                  <a:srgbClr val="D73A49"/>
                </a:solidFill>
                <a:latin typeface="Consolas" panose="020B0609020204030204" pitchFamily="49" charset="0"/>
              </a:rPr>
              <a:t>=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gpsx.longitude;     </a:t>
            </a:r>
          </a:p>
          <a:p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>
                <a:solidFill>
                  <a:srgbClr val="6F42C1"/>
                </a:solidFill>
                <a:latin typeface="Consolas" panose="020B0609020204030204" pitchFamily="49" charset="0"/>
              </a:rPr>
              <a:t>sprintf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((</a:t>
            </a:r>
            <a:r>
              <a:rPr lang="en-US" altLang="zh-CN">
                <a:solidFill>
                  <a:srgbClr val="D73A49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 </a:t>
            </a:r>
            <a:r>
              <a:rPr lang="en-US" altLang="zh-CN">
                <a:solidFill>
                  <a:srgbClr val="D73A49"/>
                </a:solidFill>
                <a:latin typeface="Consolas" panose="020B0609020204030204" pitchFamily="49" charset="0"/>
              </a:rPr>
              <a:t>*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)dtbuf,</a:t>
            </a:r>
            <a:r>
              <a:rPr lang="en-US" altLang="zh-CN">
                <a:solidFill>
                  <a:srgbClr val="032F62"/>
                </a:solidFill>
                <a:latin typeface="Consolas" panose="020B0609020204030204" pitchFamily="49" charset="0"/>
              </a:rPr>
              <a:t>"Longitude: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%.5f</a:t>
            </a:r>
            <a:r>
              <a:rPr lang="en-US" altLang="zh-CN">
                <a:solidFill>
                  <a:srgbClr val="032F62"/>
                </a:solidFill>
                <a:latin typeface="Consolas" panose="020B0609020204030204" pitchFamily="49" charset="0"/>
              </a:rPr>
              <a:t> 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%1c</a:t>
            </a:r>
            <a:r>
              <a:rPr lang="en-US" altLang="zh-CN">
                <a:solidFill>
                  <a:srgbClr val="032F62"/>
                </a:solidFill>
                <a:latin typeface="Consolas" panose="020B0609020204030204" pitchFamily="49" charset="0"/>
              </a:rPr>
              <a:t>   "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,tp</a:t>
            </a:r>
            <a:r>
              <a:rPr lang="en-US" altLang="zh-CN">
                <a:solidFill>
                  <a:srgbClr val="D73A49"/>
                </a:solidFill>
                <a:latin typeface="Consolas" panose="020B0609020204030204" pitchFamily="49" charset="0"/>
              </a:rPr>
              <a:t>/=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100000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,gpsx.ewhemi);</a:t>
            </a:r>
            <a:r>
              <a:rPr lang="en-US" altLang="zh-CN">
                <a:solidFill>
                  <a:srgbClr val="6A737D"/>
                </a:solidFill>
                <a:latin typeface="Consolas" panose="020B0609020204030204" pitchFamily="49" charset="0"/>
              </a:rPr>
              <a:t>//</a:t>
            </a:r>
            <a:r>
              <a:rPr lang="zh-CN" altLang="en-US">
                <a:solidFill>
                  <a:srgbClr val="6A737D"/>
                </a:solidFill>
                <a:latin typeface="Consolas" panose="020B0609020204030204" pitchFamily="49" charset="0"/>
              </a:rPr>
              <a:t>得到经度字符串</a:t>
            </a:r>
            <a:endParaRPr lang="zh-CN" altLang="en-US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zh-CN" altLang="en-US">
                <a:solidFill>
                  <a:srgbClr val="24292E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>
                <a:solidFill>
                  <a:srgbClr val="6F42C1"/>
                </a:solidFill>
                <a:latin typeface="Consolas" panose="020B0609020204030204" pitchFamily="49" charset="0"/>
              </a:rPr>
              <a:t>LCD_ShowString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30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120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200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16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16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,dtbuf);        </a:t>
            </a:r>
          </a:p>
          <a:p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    tp</a:t>
            </a:r>
            <a:r>
              <a:rPr lang="en-US" altLang="zh-CN">
                <a:solidFill>
                  <a:srgbClr val="D73A49"/>
                </a:solidFill>
                <a:latin typeface="Consolas" panose="020B0609020204030204" pitchFamily="49" charset="0"/>
              </a:rPr>
              <a:t>=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gpsx.latitude;      </a:t>
            </a:r>
          </a:p>
          <a:p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>
                <a:solidFill>
                  <a:srgbClr val="6F42C1"/>
                </a:solidFill>
                <a:latin typeface="Consolas" panose="020B0609020204030204" pitchFamily="49" charset="0"/>
              </a:rPr>
              <a:t>sprintf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((</a:t>
            </a:r>
            <a:r>
              <a:rPr lang="en-US" altLang="zh-CN">
                <a:solidFill>
                  <a:srgbClr val="D73A49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 </a:t>
            </a:r>
            <a:r>
              <a:rPr lang="en-US" altLang="zh-CN">
                <a:solidFill>
                  <a:srgbClr val="D73A49"/>
                </a:solidFill>
                <a:latin typeface="Consolas" panose="020B0609020204030204" pitchFamily="49" charset="0"/>
              </a:rPr>
              <a:t>*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)dtbuf,</a:t>
            </a:r>
            <a:r>
              <a:rPr lang="en-US" altLang="zh-CN">
                <a:solidFill>
                  <a:srgbClr val="032F62"/>
                </a:solidFill>
                <a:latin typeface="Consolas" panose="020B0609020204030204" pitchFamily="49" charset="0"/>
              </a:rPr>
              <a:t>"Latitude: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%.5f</a:t>
            </a:r>
            <a:r>
              <a:rPr lang="en-US" altLang="zh-CN">
                <a:solidFill>
                  <a:srgbClr val="032F62"/>
                </a:solidFill>
                <a:latin typeface="Consolas" panose="020B0609020204030204" pitchFamily="49" charset="0"/>
              </a:rPr>
              <a:t> 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%1c</a:t>
            </a:r>
            <a:r>
              <a:rPr lang="en-US" altLang="zh-CN">
                <a:solidFill>
                  <a:srgbClr val="032F62"/>
                </a:solidFill>
                <a:latin typeface="Consolas" panose="020B0609020204030204" pitchFamily="49" charset="0"/>
              </a:rPr>
              <a:t>   "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,tp</a:t>
            </a:r>
            <a:r>
              <a:rPr lang="en-US" altLang="zh-CN">
                <a:solidFill>
                  <a:srgbClr val="D73A49"/>
                </a:solidFill>
                <a:latin typeface="Consolas" panose="020B0609020204030204" pitchFamily="49" charset="0"/>
              </a:rPr>
              <a:t>/=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100000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,gpsx.nshemi); </a:t>
            </a:r>
            <a:r>
              <a:rPr lang="en-US" altLang="zh-CN">
                <a:solidFill>
                  <a:srgbClr val="6A737D"/>
                </a:solidFill>
                <a:latin typeface="Consolas" panose="020B0609020204030204" pitchFamily="49" charset="0"/>
              </a:rPr>
              <a:t>//</a:t>
            </a:r>
            <a:r>
              <a:rPr lang="zh-CN" altLang="en-US">
                <a:solidFill>
                  <a:srgbClr val="6A737D"/>
                </a:solidFill>
                <a:latin typeface="Consolas" panose="020B0609020204030204" pitchFamily="49" charset="0"/>
              </a:rPr>
              <a:t>得到纬度字符串</a:t>
            </a:r>
            <a:endParaRPr lang="zh-CN" altLang="en-US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zh-CN" altLang="en-US">
                <a:solidFill>
                  <a:srgbClr val="24292E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>
                <a:solidFill>
                  <a:srgbClr val="6F42C1"/>
                </a:solidFill>
                <a:latin typeface="Consolas" panose="020B0609020204030204" pitchFamily="49" charset="0"/>
              </a:rPr>
              <a:t>LCD_ShowString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30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140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200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16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16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,dtbuf);      </a:t>
            </a:r>
          </a:p>
          <a:p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    tp</a:t>
            </a:r>
            <a:r>
              <a:rPr lang="en-US" altLang="zh-CN">
                <a:solidFill>
                  <a:srgbClr val="D73A49"/>
                </a:solidFill>
                <a:latin typeface="Consolas" panose="020B0609020204030204" pitchFamily="49" charset="0"/>
              </a:rPr>
              <a:t>=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gpsx.altitude;      </a:t>
            </a:r>
          </a:p>
          <a:p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>
                <a:solidFill>
                  <a:srgbClr val="6F42C1"/>
                </a:solidFill>
                <a:latin typeface="Consolas" panose="020B0609020204030204" pitchFamily="49" charset="0"/>
              </a:rPr>
              <a:t>sprintf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((</a:t>
            </a:r>
            <a:r>
              <a:rPr lang="en-US" altLang="zh-CN">
                <a:solidFill>
                  <a:srgbClr val="D73A49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 </a:t>
            </a:r>
            <a:r>
              <a:rPr lang="en-US" altLang="zh-CN">
                <a:solidFill>
                  <a:srgbClr val="D73A49"/>
                </a:solidFill>
                <a:latin typeface="Consolas" panose="020B0609020204030204" pitchFamily="49" charset="0"/>
              </a:rPr>
              <a:t>*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)dtbuf,</a:t>
            </a:r>
            <a:r>
              <a:rPr lang="en-US" altLang="zh-CN">
                <a:solidFill>
                  <a:srgbClr val="032F62"/>
                </a:solidFill>
                <a:latin typeface="Consolas" panose="020B0609020204030204" pitchFamily="49" charset="0"/>
              </a:rPr>
              <a:t>"Altitude: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%.1f</a:t>
            </a:r>
            <a:r>
              <a:rPr lang="en-US" altLang="zh-CN">
                <a:solidFill>
                  <a:srgbClr val="032F62"/>
                </a:solidFill>
                <a:latin typeface="Consolas" panose="020B0609020204030204" pitchFamily="49" charset="0"/>
              </a:rPr>
              <a:t>m     "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,tp</a:t>
            </a:r>
            <a:r>
              <a:rPr lang="en-US" altLang="zh-CN">
                <a:solidFill>
                  <a:srgbClr val="D73A49"/>
                </a:solidFill>
                <a:latin typeface="Consolas" panose="020B0609020204030204" pitchFamily="49" charset="0"/>
              </a:rPr>
              <a:t>/=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10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);                  </a:t>
            </a:r>
            <a:r>
              <a:rPr lang="en-US" altLang="zh-CN">
                <a:solidFill>
                  <a:srgbClr val="6A737D"/>
                </a:solidFill>
                <a:latin typeface="Consolas" panose="020B0609020204030204" pitchFamily="49" charset="0"/>
              </a:rPr>
              <a:t>//</a:t>
            </a:r>
            <a:r>
              <a:rPr lang="zh-CN" altLang="en-US">
                <a:solidFill>
                  <a:srgbClr val="6A737D"/>
                </a:solidFill>
                <a:latin typeface="Consolas" panose="020B0609020204030204" pitchFamily="49" charset="0"/>
              </a:rPr>
              <a:t>得到高度字符串</a:t>
            </a:r>
            <a:endParaRPr lang="zh-CN" altLang="en-US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zh-CN" altLang="en-US">
                <a:solidFill>
                  <a:srgbClr val="24292E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>
                <a:solidFill>
                  <a:srgbClr val="6F42C1"/>
                </a:solidFill>
                <a:latin typeface="Consolas" panose="020B0609020204030204" pitchFamily="49" charset="0"/>
              </a:rPr>
              <a:t>LCD_ShowString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30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160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200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16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16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,dtbuf);                </a:t>
            </a:r>
          </a:p>
          <a:p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    tp</a:t>
            </a:r>
            <a:r>
              <a:rPr lang="en-US" altLang="zh-CN">
                <a:solidFill>
                  <a:srgbClr val="D73A49"/>
                </a:solidFill>
                <a:latin typeface="Consolas" panose="020B0609020204030204" pitchFamily="49" charset="0"/>
              </a:rPr>
              <a:t>=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gpsx.speed;     </a:t>
            </a:r>
          </a:p>
          <a:p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>
                <a:solidFill>
                  <a:srgbClr val="6F42C1"/>
                </a:solidFill>
                <a:latin typeface="Consolas" panose="020B0609020204030204" pitchFamily="49" charset="0"/>
              </a:rPr>
              <a:t>sprintf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((</a:t>
            </a:r>
            <a:r>
              <a:rPr lang="en-US" altLang="zh-CN">
                <a:solidFill>
                  <a:srgbClr val="D73A49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 </a:t>
            </a:r>
            <a:r>
              <a:rPr lang="en-US" altLang="zh-CN">
                <a:solidFill>
                  <a:srgbClr val="D73A49"/>
                </a:solidFill>
                <a:latin typeface="Consolas" panose="020B0609020204030204" pitchFamily="49" charset="0"/>
              </a:rPr>
              <a:t>*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)dtbuf,</a:t>
            </a:r>
            <a:r>
              <a:rPr lang="en-US" altLang="zh-CN">
                <a:solidFill>
                  <a:srgbClr val="032F62"/>
                </a:solidFill>
                <a:latin typeface="Consolas" panose="020B0609020204030204" pitchFamily="49" charset="0"/>
              </a:rPr>
              <a:t>“Speed: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%.3f</a:t>
            </a:r>
            <a:r>
              <a:rPr lang="en-US" altLang="zh-CN">
                <a:solidFill>
                  <a:srgbClr val="032F62"/>
                </a:solidFill>
                <a:latin typeface="Consolas" panose="020B0609020204030204" pitchFamily="49" charset="0"/>
              </a:rPr>
              <a:t>km/h     ”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,tp</a:t>
            </a:r>
            <a:r>
              <a:rPr lang="en-US" altLang="zh-CN">
                <a:solidFill>
                  <a:srgbClr val="D73A49"/>
                </a:solidFill>
                <a:latin typeface="Consolas" panose="020B0609020204030204" pitchFamily="49" charset="0"/>
              </a:rPr>
              <a:t>/=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1000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);            </a:t>
            </a:r>
            <a:r>
              <a:rPr lang="en-US" altLang="zh-CN">
                <a:solidFill>
                  <a:srgbClr val="6A737D"/>
                </a:solidFill>
                <a:latin typeface="Consolas" panose="020B0609020204030204" pitchFamily="49" charset="0"/>
              </a:rPr>
              <a:t>//</a:t>
            </a:r>
            <a:r>
              <a:rPr lang="zh-CN" altLang="en-US">
                <a:solidFill>
                  <a:srgbClr val="6A737D"/>
                </a:solidFill>
                <a:latin typeface="Consolas" panose="020B0609020204030204" pitchFamily="49" charset="0"/>
              </a:rPr>
              <a:t>得到速度字符串    </a:t>
            </a:r>
            <a:endParaRPr lang="zh-CN" altLang="en-US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zh-CN" altLang="en-US">
                <a:solidFill>
                  <a:srgbClr val="24292E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>
                <a:solidFill>
                  <a:srgbClr val="6F42C1"/>
                </a:solidFill>
                <a:latin typeface="Consolas" panose="020B0609020204030204" pitchFamily="49" charset="0"/>
              </a:rPr>
              <a:t>LCD_ShowString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30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180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200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16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</a:t>
            </a:r>
            <a:r>
              <a:rPr lang="en-US" altLang="zh-CN">
                <a:solidFill>
                  <a:srgbClr val="005CC5"/>
                </a:solidFill>
                <a:latin typeface="Consolas" panose="020B0609020204030204" pitchFamily="49" charset="0"/>
              </a:rPr>
              <a:t>16</a:t>
            </a:r>
            <a:r>
              <a:rPr lang="en-US" altLang="zh-CN">
                <a:solidFill>
                  <a:srgbClr val="24292E"/>
                </a:solidFill>
                <a:latin typeface="Consolas" panose="020B0609020204030204" pitchFamily="49" charset="0"/>
              </a:rPr>
              <a:t>,dtbuf);                     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58">
            <a:extLst>
              <a:ext uri="{FF2B5EF4-FFF2-40B4-BE49-F238E27FC236}">
                <a16:creationId xmlns:a16="http://schemas.microsoft.com/office/drawing/2014/main" id="{FA120192-B1EE-4B4D-9107-CB7A80B55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77434">
            <a:off x="9424194" y="1861344"/>
            <a:ext cx="1079500" cy="102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59">
            <a:extLst>
              <a:ext uri="{FF2B5EF4-FFF2-40B4-BE49-F238E27FC236}">
                <a16:creationId xmlns:a16="http://schemas.microsoft.com/office/drawing/2014/main" id="{EA8D5F4D-74C8-48C6-90AF-95AEFCEB3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0" y="2070100"/>
            <a:ext cx="96361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矩形 101">
            <a:extLst>
              <a:ext uri="{FF2B5EF4-FFF2-40B4-BE49-F238E27FC236}">
                <a16:creationId xmlns:a16="http://schemas.microsoft.com/office/drawing/2014/main" id="{D80BEF76-D0D7-4144-BA6A-7BC2F2A7F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5" name="文本框 102">
            <a:extLst>
              <a:ext uri="{FF2B5EF4-FFF2-40B4-BE49-F238E27FC236}">
                <a16:creationId xmlns:a16="http://schemas.microsoft.com/office/drawing/2014/main" id="{16EBF435-71F3-4400-8027-7D744070F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339725"/>
            <a:ext cx="46180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硬件部分 </a:t>
            </a:r>
            <a:r>
              <a:rPr lang="en-US" altLang="zh-CN" sz="3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AT</a:t>
            </a:r>
            <a:r>
              <a:rPr lang="zh-CN" altLang="en-US" sz="3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指令代码</a:t>
            </a:r>
          </a:p>
        </p:txBody>
      </p:sp>
      <p:sp>
        <p:nvSpPr>
          <p:cNvPr id="10246" name="矩形 1">
            <a:extLst>
              <a:ext uri="{FF2B5EF4-FFF2-40B4-BE49-F238E27FC236}">
                <a16:creationId xmlns:a16="http://schemas.microsoft.com/office/drawing/2014/main" id="{DF02BF55-EFE1-4963-8023-802E68A87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1312863"/>
            <a:ext cx="10841037" cy="535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D73A4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6F42C1"/>
                </a:solidFill>
                <a:latin typeface="Consolas" panose="020B0609020204030204" pitchFamily="49" charset="0"/>
              </a:rPr>
              <a:t>connectTCP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    u8 </a:t>
            </a:r>
            <a:r>
              <a:rPr lang="en-US" altLang="zh-CN" dirty="0" err="1">
                <a:solidFill>
                  <a:srgbClr val="24292E"/>
                </a:solidFill>
                <a:latin typeface="Consolas" panose="020B0609020204030204" pitchFamily="49" charset="0"/>
              </a:rPr>
              <a:t>connectsta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D73A49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;                                             </a:t>
            </a:r>
            <a:r>
              <a:rPr lang="en-US" altLang="zh-CN" dirty="0">
                <a:solidFill>
                  <a:srgbClr val="6A737D"/>
                </a:solidFill>
                <a:latin typeface="Consolas" panose="020B0609020204030204" pitchFamily="49" charset="0"/>
              </a:rPr>
              <a:t>//0,</a:t>
            </a:r>
            <a:r>
              <a:rPr lang="zh-CN" altLang="en-US" dirty="0">
                <a:solidFill>
                  <a:srgbClr val="6A737D"/>
                </a:solidFill>
                <a:latin typeface="Consolas" panose="020B0609020204030204" pitchFamily="49" charset="0"/>
              </a:rPr>
              <a:t>正在连接</a:t>
            </a:r>
            <a:r>
              <a:rPr lang="en-US" altLang="zh-CN" dirty="0">
                <a:solidFill>
                  <a:srgbClr val="6A737D"/>
                </a:solidFill>
                <a:latin typeface="Consolas" panose="020B0609020204030204" pitchFamily="49" charset="0"/>
              </a:rPr>
              <a:t>;1,</a:t>
            </a:r>
            <a:r>
              <a:rPr lang="zh-CN" altLang="en-US" dirty="0">
                <a:solidFill>
                  <a:srgbClr val="6A737D"/>
                </a:solidFill>
                <a:latin typeface="Consolas" panose="020B0609020204030204" pitchFamily="49" charset="0"/>
              </a:rPr>
              <a:t>连接成功</a:t>
            </a:r>
            <a:r>
              <a:rPr lang="en-US" altLang="zh-CN" dirty="0">
                <a:solidFill>
                  <a:srgbClr val="6A737D"/>
                </a:solidFill>
                <a:latin typeface="Consolas" panose="020B0609020204030204" pitchFamily="49" charset="0"/>
              </a:rPr>
              <a:t>;2,</a:t>
            </a:r>
            <a:r>
              <a:rPr lang="zh-CN" altLang="en-US" dirty="0">
                <a:solidFill>
                  <a:srgbClr val="6A737D"/>
                </a:solidFill>
                <a:latin typeface="Consolas" panose="020B0609020204030204" pitchFamily="49" charset="0"/>
              </a:rPr>
              <a:t>连接关闭</a:t>
            </a:r>
            <a:r>
              <a:rPr lang="en-US" altLang="zh-CN" dirty="0">
                <a:solidFill>
                  <a:srgbClr val="6A737D"/>
                </a:solidFill>
                <a:latin typeface="Consolas" panose="020B0609020204030204" pitchFamily="49" charset="0"/>
              </a:rPr>
              <a:t>;</a:t>
            </a:r>
            <a:endParaRPr lang="zh-CN" altLang="en-US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6F42C1"/>
                </a:solidFill>
                <a:latin typeface="Consolas" panose="020B0609020204030204" pitchFamily="49" charset="0"/>
              </a:rPr>
              <a:t>sim800c_send_cmd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"AT+CGCLASS=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B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"OK"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1000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);              </a:t>
            </a:r>
            <a:r>
              <a:rPr lang="en-US" altLang="zh-CN" dirty="0">
                <a:solidFill>
                  <a:srgbClr val="6A737D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6A737D"/>
                </a:solidFill>
                <a:latin typeface="Consolas" panose="020B0609020204030204" pitchFamily="49" charset="0"/>
              </a:rPr>
              <a:t>设置</a:t>
            </a:r>
            <a:r>
              <a:rPr lang="en-US" altLang="zh-CN" dirty="0">
                <a:solidFill>
                  <a:srgbClr val="6A737D"/>
                </a:solidFill>
                <a:latin typeface="Consolas" panose="020B0609020204030204" pitchFamily="49" charset="0"/>
              </a:rPr>
              <a:t>GPRS</a:t>
            </a:r>
            <a:r>
              <a:rPr lang="zh-CN" altLang="en-US" dirty="0">
                <a:solidFill>
                  <a:srgbClr val="6A737D"/>
                </a:solidFill>
                <a:latin typeface="Consolas" panose="020B0609020204030204" pitchFamily="49" charset="0"/>
              </a:rPr>
              <a:t>移动台类别为</a:t>
            </a:r>
            <a:r>
              <a:rPr lang="en-US" altLang="zh-CN" dirty="0">
                <a:solidFill>
                  <a:srgbClr val="6A737D"/>
                </a:solidFill>
                <a:latin typeface="Consolas" panose="020B0609020204030204" pitchFamily="49" charset="0"/>
              </a:rPr>
              <a:t>B,</a:t>
            </a:r>
            <a:r>
              <a:rPr lang="zh-CN" altLang="en-US" dirty="0">
                <a:solidFill>
                  <a:srgbClr val="6A737D"/>
                </a:solidFill>
                <a:latin typeface="Consolas" panose="020B0609020204030204" pitchFamily="49" charset="0"/>
              </a:rPr>
              <a:t>支持包交换和数据交换</a:t>
            </a:r>
            <a:endParaRPr lang="zh-CN" altLang="en-US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6F42C1"/>
                </a:solidFill>
                <a:latin typeface="Consolas" panose="020B0609020204030204" pitchFamily="49" charset="0"/>
              </a:rPr>
              <a:t>sim800c_send_cmd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"AT+CGDCONT=1,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IP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CMNET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"OK"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1000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); </a:t>
            </a:r>
            <a:r>
              <a:rPr lang="en-US" altLang="zh-CN" dirty="0">
                <a:solidFill>
                  <a:srgbClr val="6A737D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6A737D"/>
                </a:solidFill>
                <a:latin typeface="Consolas" panose="020B0609020204030204" pitchFamily="49" charset="0"/>
              </a:rPr>
              <a:t>设置</a:t>
            </a:r>
            <a:r>
              <a:rPr lang="en-US" altLang="zh-CN" dirty="0">
                <a:solidFill>
                  <a:srgbClr val="6A737D"/>
                </a:solidFill>
                <a:latin typeface="Consolas" panose="020B0609020204030204" pitchFamily="49" charset="0"/>
              </a:rPr>
              <a:t>PDP</a:t>
            </a:r>
            <a:r>
              <a:rPr lang="zh-CN" altLang="en-US" dirty="0">
                <a:solidFill>
                  <a:srgbClr val="6A737D"/>
                </a:solidFill>
                <a:latin typeface="Consolas" panose="020B0609020204030204" pitchFamily="49" charset="0"/>
              </a:rPr>
              <a:t>上下文</a:t>
            </a:r>
            <a:r>
              <a:rPr lang="en-US" altLang="zh-CN" dirty="0">
                <a:solidFill>
                  <a:srgbClr val="6A737D"/>
                </a:solidFill>
                <a:latin typeface="Consolas" panose="020B0609020204030204" pitchFamily="49" charset="0"/>
              </a:rPr>
              <a:t>,</a:t>
            </a:r>
            <a:r>
              <a:rPr lang="zh-CN" altLang="en-US" dirty="0">
                <a:solidFill>
                  <a:srgbClr val="6A737D"/>
                </a:solidFill>
                <a:latin typeface="Consolas" panose="020B0609020204030204" pitchFamily="49" charset="0"/>
              </a:rPr>
              <a:t>互联网接协议</a:t>
            </a:r>
            <a:r>
              <a:rPr lang="en-US" altLang="zh-CN" dirty="0">
                <a:solidFill>
                  <a:srgbClr val="6A737D"/>
                </a:solidFill>
                <a:latin typeface="Consolas" panose="020B0609020204030204" pitchFamily="49" charset="0"/>
              </a:rPr>
              <a:t>,</a:t>
            </a:r>
            <a:r>
              <a:rPr lang="zh-CN" altLang="en-US" dirty="0">
                <a:solidFill>
                  <a:srgbClr val="6A737D"/>
                </a:solidFill>
                <a:latin typeface="Consolas" panose="020B0609020204030204" pitchFamily="49" charset="0"/>
              </a:rPr>
              <a:t>接入点等信息</a:t>
            </a:r>
            <a:endParaRPr lang="zh-CN" altLang="en-US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6F42C1"/>
                </a:solidFill>
                <a:latin typeface="Consolas" panose="020B0609020204030204" pitchFamily="49" charset="0"/>
              </a:rPr>
              <a:t>sim800c_send_cmd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"AT+CGATT=1"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"OK"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500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);                     </a:t>
            </a:r>
            <a:r>
              <a:rPr lang="en-US" altLang="zh-CN" dirty="0">
                <a:solidFill>
                  <a:srgbClr val="6A737D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6A737D"/>
                </a:solidFill>
                <a:latin typeface="Consolas" panose="020B0609020204030204" pitchFamily="49" charset="0"/>
              </a:rPr>
              <a:t>附着</a:t>
            </a:r>
            <a:r>
              <a:rPr lang="en-US" altLang="zh-CN" dirty="0">
                <a:solidFill>
                  <a:srgbClr val="6A737D"/>
                </a:solidFill>
                <a:latin typeface="Consolas" panose="020B0609020204030204" pitchFamily="49" charset="0"/>
              </a:rPr>
              <a:t>GPRS</a:t>
            </a:r>
            <a:r>
              <a:rPr lang="zh-CN" altLang="en-US" dirty="0">
                <a:solidFill>
                  <a:srgbClr val="6A737D"/>
                </a:solidFill>
                <a:latin typeface="Consolas" panose="020B0609020204030204" pitchFamily="49" charset="0"/>
              </a:rPr>
              <a:t>业务</a:t>
            </a:r>
            <a:endParaRPr lang="zh-CN" altLang="en-US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6F42C1"/>
                </a:solidFill>
                <a:latin typeface="Consolas" panose="020B0609020204030204" pitchFamily="49" charset="0"/>
              </a:rPr>
              <a:t>sim800c_send_cmd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"AT+CIPCSGP=1,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CMNET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"OK"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500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);         </a:t>
            </a:r>
            <a:r>
              <a:rPr lang="en-US" altLang="zh-CN" dirty="0">
                <a:solidFill>
                  <a:srgbClr val="6A737D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6A737D"/>
                </a:solidFill>
                <a:latin typeface="Consolas" panose="020B0609020204030204" pitchFamily="49" charset="0"/>
              </a:rPr>
              <a:t>设置为</a:t>
            </a:r>
            <a:r>
              <a:rPr lang="en-US" altLang="zh-CN" dirty="0">
                <a:solidFill>
                  <a:srgbClr val="6A737D"/>
                </a:solidFill>
                <a:latin typeface="Consolas" panose="020B0609020204030204" pitchFamily="49" charset="0"/>
              </a:rPr>
              <a:t>GPRS</a:t>
            </a:r>
            <a:r>
              <a:rPr lang="zh-CN" altLang="en-US" dirty="0">
                <a:solidFill>
                  <a:srgbClr val="6A737D"/>
                </a:solidFill>
                <a:latin typeface="Consolas" panose="020B0609020204030204" pitchFamily="49" charset="0"/>
              </a:rPr>
              <a:t>连接模式</a:t>
            </a:r>
            <a:endParaRPr lang="zh-CN" altLang="en-US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6F42C1"/>
                </a:solidFill>
                <a:latin typeface="Consolas" panose="020B0609020204030204" pitchFamily="49" charset="0"/>
              </a:rPr>
              <a:t>sim800c_send_cmd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"AT+CLPORT=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TCP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2000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"OK"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500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6F42C1"/>
                </a:solidFill>
                <a:latin typeface="Consolas" panose="020B0609020204030204" pitchFamily="49" charset="0"/>
              </a:rPr>
              <a:t>sim800c_send_cmd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"AT+CIPSTART=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TCP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106.14.150.177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8086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"OK"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500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D73A49"/>
                </a:solidFill>
                <a:latin typeface="Consolas" panose="020B0609020204030204" pitchFamily="49" charset="0"/>
              </a:rPr>
              <a:t>if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dirty="0" err="1">
                <a:solidFill>
                  <a:srgbClr val="6F42C1"/>
                </a:solidFill>
                <a:latin typeface="Consolas" panose="020B0609020204030204" pitchFamily="49" charset="0"/>
              </a:rPr>
              <a:t>checkConnection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() </a:t>
            </a:r>
            <a:r>
              <a:rPr lang="en-US" altLang="zh-CN" dirty="0">
                <a:solidFill>
                  <a:srgbClr val="D73A49"/>
                </a:solidFill>
                <a:latin typeface="Consolas" panose="020B0609020204030204" pitchFamily="49" charset="0"/>
              </a:rPr>
              <a:t>==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dirty="0">
                <a:solidFill>
                  <a:srgbClr val="6F42C1"/>
                </a:solidFill>
                <a:latin typeface="Consolas" panose="020B0609020204030204" pitchFamily="49" charset="0"/>
              </a:rPr>
              <a:t>sim800c_send_cmd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"AT+CIPSTART=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TCP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106.14.150.177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8086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\"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dirty="0">
                <a:solidFill>
                  <a:srgbClr val="032F62"/>
                </a:solidFill>
                <a:latin typeface="Consolas" panose="020B0609020204030204" pitchFamily="49" charset="0"/>
              </a:rPr>
              <a:t>"OK"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500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>
            <a:extLst>
              <a:ext uri="{FF2B5EF4-FFF2-40B4-BE49-F238E27FC236}">
                <a16:creationId xmlns:a16="http://schemas.microsoft.com/office/drawing/2014/main" id="{4F9298D6-4A21-4B56-B95B-4D5C55F95CF9}"/>
              </a:ext>
            </a:extLst>
          </p:cNvPr>
          <p:cNvGrpSpPr>
            <a:grpSpLocks/>
          </p:cNvGrpSpPr>
          <p:nvPr/>
        </p:nvGrpSpPr>
        <p:grpSpPr bwMode="auto">
          <a:xfrm>
            <a:off x="-1047750" y="1466850"/>
            <a:ext cx="6800850" cy="4535488"/>
            <a:chOff x="0" y="0"/>
            <a:chExt cx="6802871" cy="4535248"/>
          </a:xfrm>
        </p:grpSpPr>
        <p:sp>
          <p:nvSpPr>
            <p:cNvPr id="11275" name="AutoShape 3">
              <a:extLst>
                <a:ext uri="{FF2B5EF4-FFF2-40B4-BE49-F238E27FC236}">
                  <a16:creationId xmlns:a16="http://schemas.microsoft.com/office/drawing/2014/main" id="{A53F885B-5845-4E5D-9C43-8FE865DFC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3118" y="0"/>
              <a:ext cx="2182936" cy="2183268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2981" y="18941"/>
                  </a:moveTo>
                  <a:cubicBezTo>
                    <a:pt x="16666" y="17954"/>
                    <a:pt x="19229" y="14615"/>
                    <a:pt x="19229" y="10800"/>
                  </a:cubicBezTo>
                  <a:cubicBezTo>
                    <a:pt x="19229" y="6144"/>
                    <a:pt x="15455" y="2371"/>
                    <a:pt x="10800" y="2371"/>
                  </a:cubicBezTo>
                  <a:cubicBezTo>
                    <a:pt x="6144" y="2371"/>
                    <a:pt x="2371" y="6144"/>
                    <a:pt x="2371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5688"/>
                    <a:pt x="18316" y="19966"/>
                    <a:pt x="13595" y="21231"/>
                  </a:cubicBezTo>
                  <a:lnTo>
                    <a:pt x="14294" y="23839"/>
                  </a:lnTo>
                  <a:lnTo>
                    <a:pt x="9534" y="21093"/>
                  </a:lnTo>
                  <a:lnTo>
                    <a:pt x="12282" y="16333"/>
                  </a:lnTo>
                  <a:lnTo>
                    <a:pt x="12981" y="18941"/>
                  </a:lnTo>
                  <a:close/>
                </a:path>
              </a:pathLst>
            </a:custGeom>
            <a:solidFill>
              <a:srgbClr val="A1BD70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6" name="Rectangle 4">
              <a:extLst>
                <a:ext uri="{FF2B5EF4-FFF2-40B4-BE49-F238E27FC236}">
                  <a16:creationId xmlns:a16="http://schemas.microsoft.com/office/drawing/2014/main" id="{77C3A013-2216-4D64-97C7-323F13720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5619" y="788226"/>
              <a:ext cx="1213015" cy="60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1277" name="Rectangle 5">
              <a:extLst>
                <a:ext uri="{FF2B5EF4-FFF2-40B4-BE49-F238E27FC236}">
                  <a16:creationId xmlns:a16="http://schemas.microsoft.com/office/drawing/2014/main" id="{A1C3A231-7947-4114-9F0C-00CD19A03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5619" y="788226"/>
              <a:ext cx="1213015" cy="60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0480" tIns="30480" rIns="30480" bIns="3048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altLang="zh-CN" sz="4800" b="1">
                  <a:solidFill>
                    <a:srgbClr val="A1BD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lang="zh-CN" altLang="en-US" sz="4800" b="1">
                <a:solidFill>
                  <a:srgbClr val="A1BD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278" name="AutoShape 6">
              <a:extLst>
                <a:ext uri="{FF2B5EF4-FFF2-40B4-BE49-F238E27FC236}">
                  <a16:creationId xmlns:a16="http://schemas.microsoft.com/office/drawing/2014/main" id="{E5B43280-7376-4C06-8C35-F2A207CBB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6815" y="1254449"/>
              <a:ext cx="2182936" cy="2183268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8618" y="18941"/>
                  </a:moveTo>
                  <a:cubicBezTo>
                    <a:pt x="9329" y="19132"/>
                    <a:pt x="10063" y="19229"/>
                    <a:pt x="10800" y="19229"/>
                  </a:cubicBezTo>
                  <a:cubicBezTo>
                    <a:pt x="15455" y="19229"/>
                    <a:pt x="19229" y="15455"/>
                    <a:pt x="19229" y="10800"/>
                  </a:cubicBezTo>
                  <a:cubicBezTo>
                    <a:pt x="19229" y="8564"/>
                    <a:pt x="18340" y="6420"/>
                    <a:pt x="16760" y="4839"/>
                  </a:cubicBezTo>
                  <a:lnTo>
                    <a:pt x="18436" y="3163"/>
                  </a:lnTo>
                  <a:cubicBezTo>
                    <a:pt x="20462" y="5188"/>
                    <a:pt x="21599" y="7935"/>
                    <a:pt x="21600" y="10799"/>
                  </a:cubicBezTo>
                  <a:cubicBezTo>
                    <a:pt x="21600" y="16764"/>
                    <a:pt x="16764" y="21600"/>
                    <a:pt x="10800" y="21600"/>
                  </a:cubicBezTo>
                  <a:cubicBezTo>
                    <a:pt x="9856" y="21600"/>
                    <a:pt x="8916" y="21476"/>
                    <a:pt x="8004" y="21231"/>
                  </a:cubicBezTo>
                  <a:lnTo>
                    <a:pt x="7305" y="23839"/>
                  </a:lnTo>
                  <a:lnTo>
                    <a:pt x="4557" y="19081"/>
                  </a:lnTo>
                  <a:lnTo>
                    <a:pt x="9317" y="16333"/>
                  </a:lnTo>
                  <a:lnTo>
                    <a:pt x="8618" y="18941"/>
                  </a:lnTo>
                  <a:close/>
                </a:path>
              </a:pathLst>
            </a:custGeom>
            <a:solidFill>
              <a:srgbClr val="F58D76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Rectangle 7">
              <a:extLst>
                <a:ext uri="{FF2B5EF4-FFF2-40B4-BE49-F238E27FC236}">
                  <a16:creationId xmlns:a16="http://schemas.microsoft.com/office/drawing/2014/main" id="{2895948A-1C2D-47CE-B33C-5AC61FEEA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776" y="2049932"/>
              <a:ext cx="1213015" cy="60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1280" name="Rectangle 8">
              <a:extLst>
                <a:ext uri="{FF2B5EF4-FFF2-40B4-BE49-F238E27FC236}">
                  <a16:creationId xmlns:a16="http://schemas.microsoft.com/office/drawing/2014/main" id="{0F01D804-72AB-4B7E-911B-EC0DD4F5F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776" y="2049932"/>
              <a:ext cx="1213015" cy="60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0480" tIns="30480" rIns="30480" bIns="3048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altLang="zh-CN" sz="4800" b="1">
                  <a:solidFill>
                    <a:srgbClr val="F58D7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lang="zh-CN" altLang="en-US" sz="4800" b="1">
                <a:solidFill>
                  <a:srgbClr val="F58D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281" name="AutoShape 9">
              <a:extLst>
                <a:ext uri="{FF2B5EF4-FFF2-40B4-BE49-F238E27FC236}">
                  <a16:creationId xmlns:a16="http://schemas.microsoft.com/office/drawing/2014/main" id="{1F1CA412-755F-4D32-BEDB-18374F9B5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8486" y="2659015"/>
              <a:ext cx="1875480" cy="1876232"/>
            </a:xfrm>
            <a:custGeom>
              <a:avLst/>
              <a:gdLst>
                <a:gd name="T0" fmla="*/ 2147483646 w 21600"/>
                <a:gd name="T1" fmla="*/ 0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95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107" y="5107"/>
                  </a:moveTo>
                  <a:cubicBezTo>
                    <a:pt x="6617" y="3598"/>
                    <a:pt x="8665" y="2750"/>
                    <a:pt x="10799" y="2750"/>
                  </a:cubicBezTo>
                  <a:cubicBezTo>
                    <a:pt x="12934" y="2749"/>
                    <a:pt x="14982" y="3598"/>
                    <a:pt x="16492" y="5107"/>
                  </a:cubicBezTo>
                  <a:lnTo>
                    <a:pt x="18436" y="3163"/>
                  </a:lnTo>
                  <a:cubicBezTo>
                    <a:pt x="16411" y="1137"/>
                    <a:pt x="13664" y="0"/>
                    <a:pt x="10800" y="0"/>
                  </a:cubicBezTo>
                  <a:cubicBezTo>
                    <a:pt x="7935" y="-1"/>
                    <a:pt x="5188" y="1137"/>
                    <a:pt x="3163" y="3163"/>
                  </a:cubicBezTo>
                  <a:lnTo>
                    <a:pt x="5107" y="5107"/>
                  </a:lnTo>
                  <a:close/>
                </a:path>
              </a:pathLst>
            </a:custGeom>
            <a:solidFill>
              <a:srgbClr val="FFE079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2" name="Rectangle 10">
              <a:extLst>
                <a:ext uri="{FF2B5EF4-FFF2-40B4-BE49-F238E27FC236}">
                  <a16:creationId xmlns:a16="http://schemas.microsoft.com/office/drawing/2014/main" id="{8EC31317-C367-4B22-9DC3-7BADCAE65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489" y="3313452"/>
              <a:ext cx="1213015" cy="60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1283" name="Rectangle 11">
              <a:extLst>
                <a:ext uri="{FF2B5EF4-FFF2-40B4-BE49-F238E27FC236}">
                  <a16:creationId xmlns:a16="http://schemas.microsoft.com/office/drawing/2014/main" id="{442CE804-9F4A-4B87-8ED1-7DDF2B1D6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489" y="3313452"/>
              <a:ext cx="1213015" cy="60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altLang="zh-CN" sz="7200" b="1">
                  <a:solidFill>
                    <a:srgbClr val="FFDD6C"/>
                  </a:solidFill>
                </a:rPr>
                <a:t>3</a:t>
              </a:r>
              <a:endParaRPr lang="zh-CN" altLang="en-US" sz="7200" b="1">
                <a:solidFill>
                  <a:srgbClr val="FFDD6C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1267" name="椭圆 2">
            <a:extLst>
              <a:ext uri="{FF2B5EF4-FFF2-40B4-BE49-F238E27FC236}">
                <a16:creationId xmlns:a16="http://schemas.microsoft.com/office/drawing/2014/main" id="{125A6607-6DEC-42C0-9356-CA4A52E7E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150" y="1996123"/>
            <a:ext cx="228600" cy="228600"/>
          </a:xfrm>
          <a:prstGeom prst="ellipse">
            <a:avLst/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0" name="文本框 343">
            <a:extLst>
              <a:ext uri="{FF2B5EF4-FFF2-40B4-BE49-F238E27FC236}">
                <a16:creationId xmlns:a16="http://schemas.microsoft.com/office/drawing/2014/main" id="{36267BCF-E04E-4FBD-88BF-57C33A473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5295900"/>
            <a:ext cx="185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271" name="矩形 344">
            <a:extLst>
              <a:ext uri="{FF2B5EF4-FFF2-40B4-BE49-F238E27FC236}">
                <a16:creationId xmlns:a16="http://schemas.microsoft.com/office/drawing/2014/main" id="{9132DE39-BA8B-4133-9B1D-F0EF24D3A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2" name="文本框 345">
            <a:extLst>
              <a:ext uri="{FF2B5EF4-FFF2-40B4-BE49-F238E27FC236}">
                <a16:creationId xmlns:a16="http://schemas.microsoft.com/office/drawing/2014/main" id="{3B0FEC1A-8470-400C-B8DB-F3129B411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339725"/>
            <a:ext cx="4241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硬件部分 </a:t>
            </a:r>
            <a:r>
              <a:rPr lang="zh-CN" altLang="zh-CN"/>
              <a:t>串口控制库</a:t>
            </a:r>
            <a:r>
              <a:rPr lang="zh-CN" altLang="en-US"/>
              <a:t>函数</a:t>
            </a:r>
            <a:endParaRPr lang="zh-CN" altLang="en-US" sz="3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273" name="文本框 1">
            <a:extLst>
              <a:ext uri="{FF2B5EF4-FFF2-40B4-BE49-F238E27FC236}">
                <a16:creationId xmlns:a16="http://schemas.microsoft.com/office/drawing/2014/main" id="{248710BE-4A8C-43EB-B4A3-717761A50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173" y="1676132"/>
            <a:ext cx="5896358" cy="29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dirty="0"/>
              <a:t>以</a:t>
            </a:r>
            <a:r>
              <a:rPr lang="en-US" altLang="zh-CN" dirty="0"/>
              <a:t>USART3.c</a:t>
            </a:r>
            <a:r>
              <a:rPr lang="zh-CN" altLang="zh-CN" dirty="0"/>
              <a:t>为例，该串口控制库函数包括三个主要的变量：收发缓存区变量与接收状态变量</a:t>
            </a:r>
            <a:r>
              <a:rPr lang="en-US" altLang="zh-CN" dirty="0"/>
              <a:t>RX_STA</a:t>
            </a:r>
            <a:r>
              <a:rPr lang="zh-CN" altLang="zh-CN" dirty="0"/>
              <a:t>（用于记录接受到数据与否和收到数据的长度）。函数方面，包含数据接受中断处理函数、初始化函数及数据发送函数。另外，还设置了一个定时器（</a:t>
            </a:r>
            <a:r>
              <a:rPr lang="en-US" altLang="zh-CN" dirty="0"/>
              <a:t>USART2</a:t>
            </a:r>
            <a:r>
              <a:rPr lang="zh-CN" altLang="zh-CN" dirty="0"/>
              <a:t>和</a:t>
            </a:r>
            <a:r>
              <a:rPr lang="en-US" altLang="zh-CN" dirty="0"/>
              <a:t>USART3</a:t>
            </a:r>
            <a:r>
              <a:rPr lang="zh-CN" altLang="zh-CN" dirty="0"/>
              <a:t>分别使用了定时器</a:t>
            </a:r>
            <a:r>
              <a:rPr lang="en-US" altLang="zh-CN" dirty="0"/>
              <a:t>7</a:t>
            </a:r>
            <a:r>
              <a:rPr lang="zh-CN" altLang="zh-CN" dirty="0"/>
              <a:t>与定时器</a:t>
            </a:r>
            <a:r>
              <a:rPr lang="en-US" altLang="zh-CN" dirty="0"/>
              <a:t>6</a:t>
            </a:r>
            <a:r>
              <a:rPr lang="zh-CN" altLang="zh-CN" dirty="0"/>
              <a:t>）判断接受是否发生超时。</a:t>
            </a:r>
          </a:p>
          <a:p>
            <a:pPr algn="just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1274" name="图片 30">
            <a:extLst>
              <a:ext uri="{FF2B5EF4-FFF2-40B4-BE49-F238E27FC236}">
                <a16:creationId xmlns:a16="http://schemas.microsoft.com/office/drawing/2014/main" id="{18A2EBE1-C546-48AE-BBEA-1881C6DC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4"/>
          <a:stretch>
            <a:fillRect/>
          </a:stretch>
        </p:blipFill>
        <p:spPr bwMode="auto">
          <a:xfrm>
            <a:off x="6653053" y="4757737"/>
            <a:ext cx="3074987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780,&quot;width&quot;:6532}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</TotalTime>
  <Pages>0</Pages>
  <Words>2371</Words>
  <Characters>0</Characters>
  <Application>Microsoft Office PowerPoint</Application>
  <DocSecurity>0</DocSecurity>
  <PresentationFormat>宽屏</PresentationFormat>
  <Lines>0</Lines>
  <Paragraphs>181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等线</vt:lpstr>
      <vt:lpstr>宋体</vt:lpstr>
      <vt:lpstr>微软雅黑</vt:lpstr>
      <vt:lpstr>Arial</vt:lpstr>
      <vt:lpstr>Calibri</vt:lpstr>
      <vt:lpstr>Calibri Light</vt:lpstr>
      <vt:lpstr>Consolas</vt:lpstr>
      <vt:lpstr>Times New Roman</vt:lpstr>
      <vt:lpstr>Wingdings</vt:lpstr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ACER</dc:creator>
  <cp:keywords/>
  <dc:description/>
  <cp:lastModifiedBy>Wesley .</cp:lastModifiedBy>
  <cp:revision>47</cp:revision>
  <dcterms:created xsi:type="dcterms:W3CDTF">2014-08-16T07:30:00Z</dcterms:created>
  <dcterms:modified xsi:type="dcterms:W3CDTF">2021-07-03T15:56:25Z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2052-9.1.0.4879</vt:lpwstr>
  </property>
</Properties>
</file>